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notesMasterIdLst>
    <p:notesMasterId r:id="rId20"/>
  </p:notesMasterIdLst>
  <p:handoutMasterIdLst>
    <p:handoutMasterId r:id="rId21"/>
  </p:handoutMasterIdLst>
  <p:sldIdLst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</p:sldIdLst>
  <p:sldSz cx="9144000" cy="6858000" type="screen4x3"/>
  <p:notesSz cx="6797675" cy="98742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68" autoAdjust="0"/>
    <p:restoredTop sz="94692" autoAdjust="0"/>
  </p:normalViewPr>
  <p:slideViewPr>
    <p:cSldViewPr>
      <p:cViewPr varScale="1">
        <p:scale>
          <a:sx n="115" d="100"/>
          <a:sy n="115" d="100"/>
        </p:scale>
        <p:origin x="175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1968" y="-7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7091CA-7330-476C-ACAF-4E922B0330F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5B35F7E-A309-4C1E-A4A6-DED4E81F9D66}">
      <dgm:prSet custT="1"/>
      <dgm:spPr/>
      <dgm:t>
        <a:bodyPr/>
        <a:lstStyle/>
        <a:p>
          <a:pPr rtl="0"/>
          <a:r>
            <a:rPr lang="tr-TR" sz="2800" b="1" i="0" baseline="0" dirty="0" smtClean="0">
              <a:solidFill>
                <a:srgbClr val="FFFF00"/>
              </a:solidFill>
            </a:rPr>
            <a:t>1- Kereste İmalathaneleri</a:t>
          </a:r>
          <a:endParaRPr lang="tr-TR" sz="2800" dirty="0">
            <a:solidFill>
              <a:srgbClr val="FFFF00"/>
            </a:solidFill>
          </a:endParaRPr>
        </a:p>
      </dgm:t>
    </dgm:pt>
    <dgm:pt modelId="{B467DD99-1963-44E6-B72E-B74DD8041001}" type="parTrans" cxnId="{2326467F-79EE-4907-93F5-FDBE6DC75F3F}">
      <dgm:prSet/>
      <dgm:spPr/>
      <dgm:t>
        <a:bodyPr/>
        <a:lstStyle/>
        <a:p>
          <a:endParaRPr lang="tr-TR">
            <a:solidFill>
              <a:srgbClr val="FFFF00"/>
            </a:solidFill>
          </a:endParaRPr>
        </a:p>
      </dgm:t>
    </dgm:pt>
    <dgm:pt modelId="{87597F27-C3A1-4CE2-A29C-626F93191E18}" type="sibTrans" cxnId="{2326467F-79EE-4907-93F5-FDBE6DC75F3F}">
      <dgm:prSet/>
      <dgm:spPr/>
      <dgm:t>
        <a:bodyPr/>
        <a:lstStyle/>
        <a:p>
          <a:endParaRPr lang="tr-TR">
            <a:solidFill>
              <a:srgbClr val="FFFF00"/>
            </a:solidFill>
          </a:endParaRPr>
        </a:p>
      </dgm:t>
    </dgm:pt>
    <dgm:pt modelId="{D61487D5-E81F-4C9B-A77D-854A59E999C5}" type="pres">
      <dgm:prSet presAssocID="{0D7091CA-7330-476C-ACAF-4E922B0330F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BCCA03A-1CDA-4C63-94B1-9377E26F052A}" type="pres">
      <dgm:prSet presAssocID="{A5B35F7E-A309-4C1E-A4A6-DED4E81F9D6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326467F-79EE-4907-93F5-FDBE6DC75F3F}" srcId="{0D7091CA-7330-476C-ACAF-4E922B0330FF}" destId="{A5B35F7E-A309-4C1E-A4A6-DED4E81F9D66}" srcOrd="0" destOrd="0" parTransId="{B467DD99-1963-44E6-B72E-B74DD8041001}" sibTransId="{87597F27-C3A1-4CE2-A29C-626F93191E18}"/>
    <dgm:cxn modelId="{811F015F-1A01-4D72-ADF8-28ECC4A180D6}" type="presOf" srcId="{0D7091CA-7330-476C-ACAF-4E922B0330FF}" destId="{D61487D5-E81F-4C9B-A77D-854A59E999C5}" srcOrd="0" destOrd="0" presId="urn:microsoft.com/office/officeart/2005/8/layout/vList2"/>
    <dgm:cxn modelId="{94786352-98FF-491C-A6B6-784E6C5AB9E0}" type="presOf" srcId="{A5B35F7E-A309-4C1E-A4A6-DED4E81F9D66}" destId="{BBCCA03A-1CDA-4C63-94B1-9377E26F052A}" srcOrd="0" destOrd="0" presId="urn:microsoft.com/office/officeart/2005/8/layout/vList2"/>
    <dgm:cxn modelId="{1C0166F5-3449-4D4F-A1C7-ED7C4F1D99C7}" type="presParOf" srcId="{D61487D5-E81F-4C9B-A77D-854A59E999C5}" destId="{BBCCA03A-1CDA-4C63-94B1-9377E26F052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4E56F9-7C14-4B53-B9F7-C02A86D784F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6D2D263-081D-4766-B188-07839A99AE64}">
      <dgm:prSet custT="1"/>
      <dgm:spPr/>
      <dgm:t>
        <a:bodyPr/>
        <a:lstStyle/>
        <a:p>
          <a:pPr algn="l" rtl="0"/>
          <a:r>
            <a:rPr lang="fi-FI" sz="2400" b="1" dirty="0" smtClean="0"/>
            <a:t>Arabalı şerit testere 5 m3</a:t>
          </a:r>
          <a:r>
            <a:rPr lang="tr-TR" sz="2400" b="1" dirty="0" smtClean="0"/>
            <a:t>/saat</a:t>
          </a:r>
          <a:r>
            <a:rPr lang="fi-FI" sz="2400" b="1" dirty="0" smtClean="0"/>
            <a:t> tomruk</a:t>
          </a:r>
          <a:endParaRPr lang="tr-TR" sz="2400" b="1" dirty="0"/>
        </a:p>
      </dgm:t>
    </dgm:pt>
    <dgm:pt modelId="{85B70FC3-072E-413C-B594-C4D2A8FE4C09}" type="parTrans" cxnId="{0C451A9C-AD33-4304-AF9D-A63FFE1FF105}">
      <dgm:prSet/>
      <dgm:spPr/>
      <dgm:t>
        <a:bodyPr/>
        <a:lstStyle/>
        <a:p>
          <a:endParaRPr lang="tr-TR" sz="2400" b="1"/>
        </a:p>
      </dgm:t>
    </dgm:pt>
    <dgm:pt modelId="{D09E65BA-1B90-4CE9-83F9-8D3B96A5474D}" type="sibTrans" cxnId="{0C451A9C-AD33-4304-AF9D-A63FFE1FF105}">
      <dgm:prSet/>
      <dgm:spPr/>
      <dgm:t>
        <a:bodyPr/>
        <a:lstStyle/>
        <a:p>
          <a:endParaRPr lang="tr-TR" sz="2400" b="1"/>
        </a:p>
      </dgm:t>
    </dgm:pt>
    <dgm:pt modelId="{CB38AB17-C5E6-4283-990E-70301034D46F}">
      <dgm:prSet custT="1"/>
      <dgm:spPr/>
      <dgm:t>
        <a:bodyPr/>
        <a:lstStyle/>
        <a:p>
          <a:pPr rtl="0"/>
          <a:r>
            <a:rPr lang="fi-FI" sz="2400" b="1" dirty="0" smtClean="0"/>
            <a:t>100 cm şerit testere saatte 3 m3</a:t>
          </a:r>
          <a:r>
            <a:rPr lang="tr-TR" sz="2400" b="1" dirty="0" smtClean="0"/>
            <a:t>/saat</a:t>
          </a:r>
          <a:r>
            <a:rPr lang="fi-FI" sz="2400" b="1" dirty="0" smtClean="0"/>
            <a:t> tomruk</a:t>
          </a:r>
          <a:endParaRPr lang="tr-TR" sz="2400" b="1" dirty="0"/>
        </a:p>
      </dgm:t>
    </dgm:pt>
    <dgm:pt modelId="{06B6BA66-999B-4992-A2CA-973CF9006E82}" type="parTrans" cxnId="{21085D69-E629-4C95-AF33-E06831D5EFDB}">
      <dgm:prSet/>
      <dgm:spPr/>
      <dgm:t>
        <a:bodyPr/>
        <a:lstStyle/>
        <a:p>
          <a:endParaRPr lang="tr-TR" sz="2400" b="1"/>
        </a:p>
      </dgm:t>
    </dgm:pt>
    <dgm:pt modelId="{CA5C6A82-00E2-4D61-9EC9-DA98DC0D9D68}" type="sibTrans" cxnId="{21085D69-E629-4C95-AF33-E06831D5EFDB}">
      <dgm:prSet/>
      <dgm:spPr/>
      <dgm:t>
        <a:bodyPr/>
        <a:lstStyle/>
        <a:p>
          <a:endParaRPr lang="tr-TR" sz="2400" b="1"/>
        </a:p>
      </dgm:t>
    </dgm:pt>
    <dgm:pt modelId="{DBAB7BD6-0897-4909-8B63-0AEACAE144C3}">
      <dgm:prSet custT="1"/>
      <dgm:spPr/>
      <dgm:t>
        <a:bodyPr/>
        <a:lstStyle/>
        <a:p>
          <a:pPr rtl="0"/>
          <a:r>
            <a:rPr lang="fi-FI" sz="2400" b="1" dirty="0" smtClean="0"/>
            <a:t>80 cm şerit testere saatte 2 m3</a:t>
          </a:r>
          <a:r>
            <a:rPr lang="tr-TR" sz="2400" b="1" dirty="0" smtClean="0"/>
            <a:t>/saat</a:t>
          </a:r>
          <a:r>
            <a:rPr lang="fi-FI" sz="2400" b="1" dirty="0" smtClean="0"/>
            <a:t> tomruk </a:t>
          </a:r>
          <a:endParaRPr lang="tr-TR" sz="2400" b="1" dirty="0"/>
        </a:p>
      </dgm:t>
    </dgm:pt>
    <dgm:pt modelId="{B9CBC080-5434-4762-8B86-FCA84DC37B2B}" type="parTrans" cxnId="{B3E71629-F4C8-4192-94F5-57AEF722F22B}">
      <dgm:prSet/>
      <dgm:spPr/>
      <dgm:t>
        <a:bodyPr/>
        <a:lstStyle/>
        <a:p>
          <a:endParaRPr lang="tr-TR" sz="2400" b="1"/>
        </a:p>
      </dgm:t>
    </dgm:pt>
    <dgm:pt modelId="{5E34920C-0068-4C29-8D8C-A81FD49944A2}" type="sibTrans" cxnId="{B3E71629-F4C8-4192-94F5-57AEF722F22B}">
      <dgm:prSet/>
      <dgm:spPr/>
      <dgm:t>
        <a:bodyPr/>
        <a:lstStyle/>
        <a:p>
          <a:endParaRPr lang="tr-TR" sz="2400" b="1"/>
        </a:p>
      </dgm:t>
    </dgm:pt>
    <dgm:pt modelId="{977C73A0-024B-47F5-919E-F99219FD5BC5}" type="pres">
      <dgm:prSet presAssocID="{FF4E56F9-7C14-4B53-B9F7-C02A86D784F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DEFF012-8881-43B3-A34B-0DA36FD5DFEC}" type="pres">
      <dgm:prSet presAssocID="{B6D2D263-081D-4766-B188-07839A99AE64}" presName="parentText" presStyleLbl="node1" presStyleIdx="0" presStyleCnt="3" custLinFactY="-2441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107D977-25FE-45AD-AAEF-04C2D1765B29}" type="pres">
      <dgm:prSet presAssocID="{D09E65BA-1B90-4CE9-83F9-8D3B96A5474D}" presName="spacer" presStyleCnt="0"/>
      <dgm:spPr/>
    </dgm:pt>
    <dgm:pt modelId="{C9854B64-62AD-4589-A363-C9C793A45AB5}" type="pres">
      <dgm:prSet presAssocID="{CB38AB17-C5E6-4283-990E-70301034D46F}" presName="parentText" presStyleLbl="node1" presStyleIdx="1" presStyleCnt="3" custScaleX="10080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A3CA28C-252D-47F4-8029-A27F96CDFFA5}" type="pres">
      <dgm:prSet presAssocID="{CA5C6A82-00E2-4D61-9EC9-DA98DC0D9D68}" presName="spacer" presStyleCnt="0"/>
      <dgm:spPr/>
    </dgm:pt>
    <dgm:pt modelId="{97085D4E-B182-4937-B361-56017F143CD4}" type="pres">
      <dgm:prSet presAssocID="{DBAB7BD6-0897-4909-8B63-0AEACAE144C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3E71629-F4C8-4192-94F5-57AEF722F22B}" srcId="{FF4E56F9-7C14-4B53-B9F7-C02A86D784FB}" destId="{DBAB7BD6-0897-4909-8B63-0AEACAE144C3}" srcOrd="2" destOrd="0" parTransId="{B9CBC080-5434-4762-8B86-FCA84DC37B2B}" sibTransId="{5E34920C-0068-4C29-8D8C-A81FD49944A2}"/>
    <dgm:cxn modelId="{21085D69-E629-4C95-AF33-E06831D5EFDB}" srcId="{FF4E56F9-7C14-4B53-B9F7-C02A86D784FB}" destId="{CB38AB17-C5E6-4283-990E-70301034D46F}" srcOrd="1" destOrd="0" parTransId="{06B6BA66-999B-4992-A2CA-973CF9006E82}" sibTransId="{CA5C6A82-00E2-4D61-9EC9-DA98DC0D9D68}"/>
    <dgm:cxn modelId="{F172F8F2-64F4-4847-B59B-7C96C60FA84A}" type="presOf" srcId="{B6D2D263-081D-4766-B188-07839A99AE64}" destId="{2DEFF012-8881-43B3-A34B-0DA36FD5DFEC}" srcOrd="0" destOrd="0" presId="urn:microsoft.com/office/officeart/2005/8/layout/vList2"/>
    <dgm:cxn modelId="{E70BAB20-C461-46D8-835D-E6045B63AB02}" type="presOf" srcId="{CB38AB17-C5E6-4283-990E-70301034D46F}" destId="{C9854B64-62AD-4589-A363-C9C793A45AB5}" srcOrd="0" destOrd="0" presId="urn:microsoft.com/office/officeart/2005/8/layout/vList2"/>
    <dgm:cxn modelId="{0C451A9C-AD33-4304-AF9D-A63FFE1FF105}" srcId="{FF4E56F9-7C14-4B53-B9F7-C02A86D784FB}" destId="{B6D2D263-081D-4766-B188-07839A99AE64}" srcOrd="0" destOrd="0" parTransId="{85B70FC3-072E-413C-B594-C4D2A8FE4C09}" sibTransId="{D09E65BA-1B90-4CE9-83F9-8D3B96A5474D}"/>
    <dgm:cxn modelId="{B9179C5F-E049-4102-BA57-A97D2F3E3976}" type="presOf" srcId="{FF4E56F9-7C14-4B53-B9F7-C02A86D784FB}" destId="{977C73A0-024B-47F5-919E-F99219FD5BC5}" srcOrd="0" destOrd="0" presId="urn:microsoft.com/office/officeart/2005/8/layout/vList2"/>
    <dgm:cxn modelId="{E51414D9-0495-4772-BCB5-0A06F0726F33}" type="presOf" srcId="{DBAB7BD6-0897-4909-8B63-0AEACAE144C3}" destId="{97085D4E-B182-4937-B361-56017F143CD4}" srcOrd="0" destOrd="0" presId="urn:microsoft.com/office/officeart/2005/8/layout/vList2"/>
    <dgm:cxn modelId="{29EED6CA-475F-487C-878F-C6E57A560325}" type="presParOf" srcId="{977C73A0-024B-47F5-919E-F99219FD5BC5}" destId="{2DEFF012-8881-43B3-A34B-0DA36FD5DFEC}" srcOrd="0" destOrd="0" presId="urn:microsoft.com/office/officeart/2005/8/layout/vList2"/>
    <dgm:cxn modelId="{DB446EA3-3316-4C00-AC1F-7D4FE298EB2E}" type="presParOf" srcId="{977C73A0-024B-47F5-919E-F99219FD5BC5}" destId="{7107D977-25FE-45AD-AAEF-04C2D1765B29}" srcOrd="1" destOrd="0" presId="urn:microsoft.com/office/officeart/2005/8/layout/vList2"/>
    <dgm:cxn modelId="{3E6D6513-E0CD-4B70-B6F0-80C17A86CC90}" type="presParOf" srcId="{977C73A0-024B-47F5-919E-F99219FD5BC5}" destId="{C9854B64-62AD-4589-A363-C9C793A45AB5}" srcOrd="2" destOrd="0" presId="urn:microsoft.com/office/officeart/2005/8/layout/vList2"/>
    <dgm:cxn modelId="{BDEBE4EC-943F-4CBB-9EC5-BB0507949778}" type="presParOf" srcId="{977C73A0-024B-47F5-919E-F99219FD5BC5}" destId="{8A3CA28C-252D-47F4-8029-A27F96CDFFA5}" srcOrd="3" destOrd="0" presId="urn:microsoft.com/office/officeart/2005/8/layout/vList2"/>
    <dgm:cxn modelId="{2F327031-87B5-4973-86A9-6B2721D0A2A5}" type="presParOf" srcId="{977C73A0-024B-47F5-919E-F99219FD5BC5}" destId="{97085D4E-B182-4937-B361-56017F143CD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EFF60E-0A0D-4054-B3C8-B404675504A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CE1C1BF5-8397-4376-B9A2-0D236254E68C}">
      <dgm:prSet custT="1"/>
      <dgm:spPr/>
      <dgm:t>
        <a:bodyPr/>
        <a:lstStyle/>
        <a:p>
          <a:pPr algn="ctr" rtl="0"/>
          <a:r>
            <a:rPr lang="tr-TR" sz="3200" b="1" dirty="0" smtClean="0">
              <a:solidFill>
                <a:srgbClr val="FFFF00"/>
              </a:solidFill>
            </a:rPr>
            <a:t>Örnek Hesap</a:t>
          </a:r>
          <a:endParaRPr lang="tr-TR" sz="3200" dirty="0">
            <a:solidFill>
              <a:srgbClr val="FFFF00"/>
            </a:solidFill>
          </a:endParaRPr>
        </a:p>
      </dgm:t>
    </dgm:pt>
    <dgm:pt modelId="{E606A912-AE99-4B1D-84DC-765CDEE91B69}" type="parTrans" cxnId="{5F82DE50-BC76-491F-AAF1-3D2E236BC438}">
      <dgm:prSet/>
      <dgm:spPr/>
      <dgm:t>
        <a:bodyPr/>
        <a:lstStyle/>
        <a:p>
          <a:pPr algn="ctr"/>
          <a:endParaRPr lang="tr-TR" sz="3200">
            <a:solidFill>
              <a:srgbClr val="FFFF00"/>
            </a:solidFill>
          </a:endParaRPr>
        </a:p>
      </dgm:t>
    </dgm:pt>
    <dgm:pt modelId="{6DA7CAE0-62A1-4063-A1CA-4983B062CD36}" type="sibTrans" cxnId="{5F82DE50-BC76-491F-AAF1-3D2E236BC438}">
      <dgm:prSet/>
      <dgm:spPr/>
      <dgm:t>
        <a:bodyPr/>
        <a:lstStyle/>
        <a:p>
          <a:pPr algn="ctr"/>
          <a:endParaRPr lang="tr-TR" sz="3200">
            <a:solidFill>
              <a:srgbClr val="FFFF00"/>
            </a:solidFill>
          </a:endParaRPr>
        </a:p>
      </dgm:t>
    </dgm:pt>
    <dgm:pt modelId="{283145F7-AA39-4D4D-83EE-B6DF9A1DBFD6}" type="pres">
      <dgm:prSet presAssocID="{A5EFF60E-0A0D-4054-B3C8-B404675504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2631CB4-2A9B-4D10-A3C4-657B397EC6F5}" type="pres">
      <dgm:prSet presAssocID="{CE1C1BF5-8397-4376-B9A2-0D236254E68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F82DE50-BC76-491F-AAF1-3D2E236BC438}" srcId="{A5EFF60E-0A0D-4054-B3C8-B404675504AF}" destId="{CE1C1BF5-8397-4376-B9A2-0D236254E68C}" srcOrd="0" destOrd="0" parTransId="{E606A912-AE99-4B1D-84DC-765CDEE91B69}" sibTransId="{6DA7CAE0-62A1-4063-A1CA-4983B062CD36}"/>
    <dgm:cxn modelId="{6657507D-8B55-419C-B0FF-89499B986550}" type="presOf" srcId="{CE1C1BF5-8397-4376-B9A2-0D236254E68C}" destId="{B2631CB4-2A9B-4D10-A3C4-657B397EC6F5}" srcOrd="0" destOrd="0" presId="urn:microsoft.com/office/officeart/2005/8/layout/vList2"/>
    <dgm:cxn modelId="{3A9DAC0D-47FE-45FC-88B7-9F5910A83028}" type="presOf" srcId="{A5EFF60E-0A0D-4054-B3C8-B404675504AF}" destId="{283145F7-AA39-4D4D-83EE-B6DF9A1DBFD6}" srcOrd="0" destOrd="0" presId="urn:microsoft.com/office/officeart/2005/8/layout/vList2"/>
    <dgm:cxn modelId="{A72AB44E-CC38-45C9-91A3-17C6FECD3FFA}" type="presParOf" srcId="{283145F7-AA39-4D4D-83EE-B6DF9A1DBFD6}" destId="{B2631CB4-2A9B-4D10-A3C4-657B397EC6F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F93EAE-E328-4855-8867-CE991D13673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9E125CB-6921-4019-90D6-20788091B686}">
      <dgm:prSet/>
      <dgm:spPr/>
      <dgm:t>
        <a:bodyPr/>
        <a:lstStyle/>
        <a:p>
          <a:pPr rtl="0"/>
          <a:r>
            <a:rPr lang="tr-TR" b="1" dirty="0" smtClean="0"/>
            <a:t>Yıllık tomruk tüketim kapasitesi </a:t>
          </a:r>
          <a:endParaRPr lang="tr-TR" dirty="0"/>
        </a:p>
      </dgm:t>
    </dgm:pt>
    <dgm:pt modelId="{2C40313C-C602-4CA2-AE84-7BC5B7F2546A}" type="parTrans" cxnId="{AF7B4AB3-FA2C-4453-AA1E-AD91F9F9699F}">
      <dgm:prSet/>
      <dgm:spPr/>
      <dgm:t>
        <a:bodyPr/>
        <a:lstStyle/>
        <a:p>
          <a:endParaRPr lang="tr-TR"/>
        </a:p>
      </dgm:t>
    </dgm:pt>
    <dgm:pt modelId="{FD6AD46B-0FD2-4B89-B12E-093BB3DF2B24}" type="sibTrans" cxnId="{AF7B4AB3-FA2C-4453-AA1E-AD91F9F9699F}">
      <dgm:prSet/>
      <dgm:spPr/>
      <dgm:t>
        <a:bodyPr/>
        <a:lstStyle/>
        <a:p>
          <a:endParaRPr lang="tr-TR"/>
        </a:p>
      </dgm:t>
    </dgm:pt>
    <dgm:pt modelId="{465B4721-E4C4-4D73-89B5-C6106DFBB951}">
      <dgm:prSet/>
      <dgm:spPr/>
      <dgm:t>
        <a:bodyPr/>
        <a:lstStyle/>
        <a:p>
          <a:pPr rtl="0"/>
          <a:r>
            <a:rPr lang="tr-TR" b="1" dirty="0" smtClean="0"/>
            <a:t>5 x 8 x 300 = 12.000 m3/yıl tomruk</a:t>
          </a:r>
          <a:endParaRPr lang="tr-TR" dirty="0"/>
        </a:p>
      </dgm:t>
    </dgm:pt>
    <dgm:pt modelId="{78894EA1-C1F9-4812-A7E4-D05AB472FAF3}" type="parTrans" cxnId="{49CAF5FC-57FB-42BE-B34E-70AB01C143AE}">
      <dgm:prSet/>
      <dgm:spPr/>
      <dgm:t>
        <a:bodyPr/>
        <a:lstStyle/>
        <a:p>
          <a:endParaRPr lang="tr-TR"/>
        </a:p>
      </dgm:t>
    </dgm:pt>
    <dgm:pt modelId="{0D5C4E79-EC0C-4F70-92CC-0840088213F9}" type="sibTrans" cxnId="{49CAF5FC-57FB-42BE-B34E-70AB01C143AE}">
      <dgm:prSet/>
      <dgm:spPr/>
      <dgm:t>
        <a:bodyPr/>
        <a:lstStyle/>
        <a:p>
          <a:endParaRPr lang="tr-TR"/>
        </a:p>
      </dgm:t>
    </dgm:pt>
    <dgm:pt modelId="{3120F92A-6A5B-466F-82DE-52A5C6938A41}" type="pres">
      <dgm:prSet presAssocID="{7FF93EAE-E328-4855-8867-CE991D13673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4141D235-FE43-4DA5-AAAC-E27436B4E060}" type="pres">
      <dgm:prSet presAssocID="{49E125CB-6921-4019-90D6-20788091B686}" presName="hierRoot1" presStyleCnt="0">
        <dgm:presLayoutVars>
          <dgm:hierBranch val="init"/>
        </dgm:presLayoutVars>
      </dgm:prSet>
      <dgm:spPr/>
    </dgm:pt>
    <dgm:pt modelId="{8F3C9D85-2490-40CF-BBC3-54659EBA8D74}" type="pres">
      <dgm:prSet presAssocID="{49E125CB-6921-4019-90D6-20788091B686}" presName="rootComposite1" presStyleCnt="0"/>
      <dgm:spPr/>
    </dgm:pt>
    <dgm:pt modelId="{D9F0A226-C17E-4306-A7D5-130902B68359}" type="pres">
      <dgm:prSet presAssocID="{49E125CB-6921-4019-90D6-20788091B686}" presName="rootText1" presStyleLbl="node0" presStyleIdx="0" presStyleCnt="2" custScaleX="13700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2A3A6FB-079A-4076-B261-23212A7A2123}" type="pres">
      <dgm:prSet presAssocID="{49E125CB-6921-4019-90D6-20788091B686}" presName="rootConnector1" presStyleLbl="node1" presStyleIdx="0" presStyleCnt="0"/>
      <dgm:spPr/>
      <dgm:t>
        <a:bodyPr/>
        <a:lstStyle/>
        <a:p>
          <a:endParaRPr lang="tr-TR"/>
        </a:p>
      </dgm:t>
    </dgm:pt>
    <dgm:pt modelId="{3AFC6111-10DF-4F4B-A160-D7EE3F128396}" type="pres">
      <dgm:prSet presAssocID="{49E125CB-6921-4019-90D6-20788091B686}" presName="hierChild2" presStyleCnt="0"/>
      <dgm:spPr/>
    </dgm:pt>
    <dgm:pt modelId="{E17DC97A-5CFC-48B8-86FF-1F8EAC36A3EF}" type="pres">
      <dgm:prSet presAssocID="{49E125CB-6921-4019-90D6-20788091B686}" presName="hierChild3" presStyleCnt="0"/>
      <dgm:spPr/>
    </dgm:pt>
    <dgm:pt modelId="{48FEA2EE-1CCD-46FD-8D44-277AAFF40A36}" type="pres">
      <dgm:prSet presAssocID="{465B4721-E4C4-4D73-89B5-C6106DFBB951}" presName="hierRoot1" presStyleCnt="0">
        <dgm:presLayoutVars>
          <dgm:hierBranch val="init"/>
        </dgm:presLayoutVars>
      </dgm:prSet>
      <dgm:spPr/>
    </dgm:pt>
    <dgm:pt modelId="{127C65E3-2FEE-4A61-A79B-F7214DF8FCF4}" type="pres">
      <dgm:prSet presAssocID="{465B4721-E4C4-4D73-89B5-C6106DFBB951}" presName="rootComposite1" presStyleCnt="0"/>
      <dgm:spPr/>
    </dgm:pt>
    <dgm:pt modelId="{B3293D37-3BA6-42EB-B65A-0DFD75B29820}" type="pres">
      <dgm:prSet presAssocID="{465B4721-E4C4-4D73-89B5-C6106DFBB951}" presName="rootText1" presStyleLbl="node0" presStyleIdx="1" presStyleCnt="2" custScaleX="19027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807B9CA-A536-4310-AB74-0A3FD5F856C0}" type="pres">
      <dgm:prSet presAssocID="{465B4721-E4C4-4D73-89B5-C6106DFBB951}" presName="rootConnector1" presStyleLbl="node1" presStyleIdx="0" presStyleCnt="0"/>
      <dgm:spPr/>
      <dgm:t>
        <a:bodyPr/>
        <a:lstStyle/>
        <a:p>
          <a:endParaRPr lang="tr-TR"/>
        </a:p>
      </dgm:t>
    </dgm:pt>
    <dgm:pt modelId="{6DF2A575-32D3-466B-9EDA-FC27D71EC377}" type="pres">
      <dgm:prSet presAssocID="{465B4721-E4C4-4D73-89B5-C6106DFBB951}" presName="hierChild2" presStyleCnt="0"/>
      <dgm:spPr/>
    </dgm:pt>
    <dgm:pt modelId="{E9EE383F-9447-4F36-BADF-CB0329351312}" type="pres">
      <dgm:prSet presAssocID="{465B4721-E4C4-4D73-89B5-C6106DFBB951}" presName="hierChild3" presStyleCnt="0"/>
      <dgm:spPr/>
    </dgm:pt>
  </dgm:ptLst>
  <dgm:cxnLst>
    <dgm:cxn modelId="{AF7B4AB3-FA2C-4453-AA1E-AD91F9F9699F}" srcId="{7FF93EAE-E328-4855-8867-CE991D13673A}" destId="{49E125CB-6921-4019-90D6-20788091B686}" srcOrd="0" destOrd="0" parTransId="{2C40313C-C602-4CA2-AE84-7BC5B7F2546A}" sibTransId="{FD6AD46B-0FD2-4B89-B12E-093BB3DF2B24}"/>
    <dgm:cxn modelId="{3EEFA6EB-EF7D-4649-A49F-1CC7D5037F1E}" type="presOf" srcId="{49E125CB-6921-4019-90D6-20788091B686}" destId="{12A3A6FB-079A-4076-B261-23212A7A2123}" srcOrd="1" destOrd="0" presId="urn:microsoft.com/office/officeart/2005/8/layout/orgChart1"/>
    <dgm:cxn modelId="{14785261-4711-48A3-9772-598005986A32}" type="presOf" srcId="{465B4721-E4C4-4D73-89B5-C6106DFBB951}" destId="{2807B9CA-A536-4310-AB74-0A3FD5F856C0}" srcOrd="1" destOrd="0" presId="urn:microsoft.com/office/officeart/2005/8/layout/orgChart1"/>
    <dgm:cxn modelId="{38F8D126-A22A-413C-9B20-6ED239B77C33}" type="presOf" srcId="{7FF93EAE-E328-4855-8867-CE991D13673A}" destId="{3120F92A-6A5B-466F-82DE-52A5C6938A41}" srcOrd="0" destOrd="0" presId="urn:microsoft.com/office/officeart/2005/8/layout/orgChart1"/>
    <dgm:cxn modelId="{3E6DB69D-AF98-4F22-822E-4B6E087BF3C6}" type="presOf" srcId="{49E125CB-6921-4019-90D6-20788091B686}" destId="{D9F0A226-C17E-4306-A7D5-130902B68359}" srcOrd="0" destOrd="0" presId="urn:microsoft.com/office/officeart/2005/8/layout/orgChart1"/>
    <dgm:cxn modelId="{49CAF5FC-57FB-42BE-B34E-70AB01C143AE}" srcId="{7FF93EAE-E328-4855-8867-CE991D13673A}" destId="{465B4721-E4C4-4D73-89B5-C6106DFBB951}" srcOrd="1" destOrd="0" parTransId="{78894EA1-C1F9-4812-A7E4-D05AB472FAF3}" sibTransId="{0D5C4E79-EC0C-4F70-92CC-0840088213F9}"/>
    <dgm:cxn modelId="{C560C1FA-D576-490F-A2CD-480471C83F07}" type="presOf" srcId="{465B4721-E4C4-4D73-89B5-C6106DFBB951}" destId="{B3293D37-3BA6-42EB-B65A-0DFD75B29820}" srcOrd="0" destOrd="0" presId="urn:microsoft.com/office/officeart/2005/8/layout/orgChart1"/>
    <dgm:cxn modelId="{C0C4E358-DFC0-4457-AEED-3B3E456BA26A}" type="presParOf" srcId="{3120F92A-6A5B-466F-82DE-52A5C6938A41}" destId="{4141D235-FE43-4DA5-AAAC-E27436B4E060}" srcOrd="0" destOrd="0" presId="urn:microsoft.com/office/officeart/2005/8/layout/orgChart1"/>
    <dgm:cxn modelId="{0E70FA26-784C-4796-8CA9-CE831976AE7D}" type="presParOf" srcId="{4141D235-FE43-4DA5-AAAC-E27436B4E060}" destId="{8F3C9D85-2490-40CF-BBC3-54659EBA8D74}" srcOrd="0" destOrd="0" presId="urn:microsoft.com/office/officeart/2005/8/layout/orgChart1"/>
    <dgm:cxn modelId="{2CF4FEFF-A894-4EDD-AEB1-759856B09A9E}" type="presParOf" srcId="{8F3C9D85-2490-40CF-BBC3-54659EBA8D74}" destId="{D9F0A226-C17E-4306-A7D5-130902B68359}" srcOrd="0" destOrd="0" presId="urn:microsoft.com/office/officeart/2005/8/layout/orgChart1"/>
    <dgm:cxn modelId="{5F6EEDBA-4C53-424D-8B55-D7DA23FD9E47}" type="presParOf" srcId="{8F3C9D85-2490-40CF-BBC3-54659EBA8D74}" destId="{12A3A6FB-079A-4076-B261-23212A7A2123}" srcOrd="1" destOrd="0" presId="urn:microsoft.com/office/officeart/2005/8/layout/orgChart1"/>
    <dgm:cxn modelId="{A9433175-4D11-445A-A6C6-F1FE7B9F316A}" type="presParOf" srcId="{4141D235-FE43-4DA5-AAAC-E27436B4E060}" destId="{3AFC6111-10DF-4F4B-A160-D7EE3F128396}" srcOrd="1" destOrd="0" presId="urn:microsoft.com/office/officeart/2005/8/layout/orgChart1"/>
    <dgm:cxn modelId="{8D6A6910-6C18-4BBC-AFF8-A9247EA4CC19}" type="presParOf" srcId="{4141D235-FE43-4DA5-AAAC-E27436B4E060}" destId="{E17DC97A-5CFC-48B8-86FF-1F8EAC36A3EF}" srcOrd="2" destOrd="0" presId="urn:microsoft.com/office/officeart/2005/8/layout/orgChart1"/>
    <dgm:cxn modelId="{0D0AAE33-D877-4F25-A41F-32EC44A238D5}" type="presParOf" srcId="{3120F92A-6A5B-466F-82DE-52A5C6938A41}" destId="{48FEA2EE-1CCD-46FD-8D44-277AAFF40A36}" srcOrd="1" destOrd="0" presId="urn:microsoft.com/office/officeart/2005/8/layout/orgChart1"/>
    <dgm:cxn modelId="{02F12493-CFA8-43FC-B6C8-DB6D37FC05F7}" type="presParOf" srcId="{48FEA2EE-1CCD-46FD-8D44-277AAFF40A36}" destId="{127C65E3-2FEE-4A61-A79B-F7214DF8FCF4}" srcOrd="0" destOrd="0" presId="urn:microsoft.com/office/officeart/2005/8/layout/orgChart1"/>
    <dgm:cxn modelId="{4CEB8447-8F84-4C22-A1DD-91284BF41867}" type="presParOf" srcId="{127C65E3-2FEE-4A61-A79B-F7214DF8FCF4}" destId="{B3293D37-3BA6-42EB-B65A-0DFD75B29820}" srcOrd="0" destOrd="0" presId="urn:microsoft.com/office/officeart/2005/8/layout/orgChart1"/>
    <dgm:cxn modelId="{4AD357F7-5647-486C-B556-05DBE4DEAED3}" type="presParOf" srcId="{127C65E3-2FEE-4A61-A79B-F7214DF8FCF4}" destId="{2807B9CA-A536-4310-AB74-0A3FD5F856C0}" srcOrd="1" destOrd="0" presId="urn:microsoft.com/office/officeart/2005/8/layout/orgChart1"/>
    <dgm:cxn modelId="{CEA88321-1A12-4C3E-9772-967082176D37}" type="presParOf" srcId="{48FEA2EE-1CCD-46FD-8D44-277AAFF40A36}" destId="{6DF2A575-32D3-466B-9EDA-FC27D71EC377}" srcOrd="1" destOrd="0" presId="urn:microsoft.com/office/officeart/2005/8/layout/orgChart1"/>
    <dgm:cxn modelId="{51289FE8-ED2D-46E5-859C-7D9CAE1236E8}" type="presParOf" srcId="{48FEA2EE-1CCD-46FD-8D44-277AAFF40A36}" destId="{E9EE383F-9447-4F36-BADF-CB032935131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F93EAE-E328-4855-8867-CE991D13673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9E125CB-6921-4019-90D6-20788091B686}">
      <dgm:prSet/>
      <dgm:spPr/>
      <dgm:t>
        <a:bodyPr/>
        <a:lstStyle/>
        <a:p>
          <a:pPr rtl="0"/>
          <a:r>
            <a:rPr lang="tr-TR" b="1" dirty="0" smtClean="0"/>
            <a:t>Yıllık kereste üretim kapasitesi </a:t>
          </a:r>
          <a:endParaRPr lang="tr-TR" dirty="0"/>
        </a:p>
      </dgm:t>
    </dgm:pt>
    <dgm:pt modelId="{2C40313C-C602-4CA2-AE84-7BC5B7F2546A}" type="parTrans" cxnId="{AF7B4AB3-FA2C-4453-AA1E-AD91F9F9699F}">
      <dgm:prSet/>
      <dgm:spPr/>
      <dgm:t>
        <a:bodyPr/>
        <a:lstStyle/>
        <a:p>
          <a:endParaRPr lang="tr-TR"/>
        </a:p>
      </dgm:t>
    </dgm:pt>
    <dgm:pt modelId="{FD6AD46B-0FD2-4B89-B12E-093BB3DF2B24}" type="sibTrans" cxnId="{AF7B4AB3-FA2C-4453-AA1E-AD91F9F9699F}">
      <dgm:prSet/>
      <dgm:spPr/>
      <dgm:t>
        <a:bodyPr/>
        <a:lstStyle/>
        <a:p>
          <a:endParaRPr lang="tr-TR"/>
        </a:p>
      </dgm:t>
    </dgm:pt>
    <dgm:pt modelId="{465B4721-E4C4-4D73-89B5-C6106DFBB951}">
      <dgm:prSet/>
      <dgm:spPr/>
      <dgm:t>
        <a:bodyPr/>
        <a:lstStyle/>
        <a:p>
          <a:pPr rtl="0"/>
          <a:r>
            <a:rPr lang="tr-TR" b="1" dirty="0" smtClean="0"/>
            <a:t>12.000 x 0,75 = 9.000 m3/yıl kereste</a:t>
          </a:r>
          <a:endParaRPr lang="tr-TR" dirty="0"/>
        </a:p>
      </dgm:t>
    </dgm:pt>
    <dgm:pt modelId="{78894EA1-C1F9-4812-A7E4-D05AB472FAF3}" type="parTrans" cxnId="{49CAF5FC-57FB-42BE-B34E-70AB01C143AE}">
      <dgm:prSet/>
      <dgm:spPr/>
      <dgm:t>
        <a:bodyPr/>
        <a:lstStyle/>
        <a:p>
          <a:endParaRPr lang="tr-TR"/>
        </a:p>
      </dgm:t>
    </dgm:pt>
    <dgm:pt modelId="{0D5C4E79-EC0C-4F70-92CC-0840088213F9}" type="sibTrans" cxnId="{49CAF5FC-57FB-42BE-B34E-70AB01C143AE}">
      <dgm:prSet/>
      <dgm:spPr/>
      <dgm:t>
        <a:bodyPr/>
        <a:lstStyle/>
        <a:p>
          <a:endParaRPr lang="tr-TR"/>
        </a:p>
      </dgm:t>
    </dgm:pt>
    <dgm:pt modelId="{3120F92A-6A5B-466F-82DE-52A5C6938A41}" type="pres">
      <dgm:prSet presAssocID="{7FF93EAE-E328-4855-8867-CE991D13673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4141D235-FE43-4DA5-AAAC-E27436B4E060}" type="pres">
      <dgm:prSet presAssocID="{49E125CB-6921-4019-90D6-20788091B686}" presName="hierRoot1" presStyleCnt="0">
        <dgm:presLayoutVars>
          <dgm:hierBranch val="init"/>
        </dgm:presLayoutVars>
      </dgm:prSet>
      <dgm:spPr/>
    </dgm:pt>
    <dgm:pt modelId="{8F3C9D85-2490-40CF-BBC3-54659EBA8D74}" type="pres">
      <dgm:prSet presAssocID="{49E125CB-6921-4019-90D6-20788091B686}" presName="rootComposite1" presStyleCnt="0"/>
      <dgm:spPr/>
    </dgm:pt>
    <dgm:pt modelId="{D9F0A226-C17E-4306-A7D5-130902B68359}" type="pres">
      <dgm:prSet presAssocID="{49E125CB-6921-4019-90D6-20788091B686}" presName="rootText1" presStyleLbl="node0" presStyleIdx="0" presStyleCnt="2" custScaleX="13700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2A3A6FB-079A-4076-B261-23212A7A2123}" type="pres">
      <dgm:prSet presAssocID="{49E125CB-6921-4019-90D6-20788091B686}" presName="rootConnector1" presStyleLbl="node1" presStyleIdx="0" presStyleCnt="0"/>
      <dgm:spPr/>
      <dgm:t>
        <a:bodyPr/>
        <a:lstStyle/>
        <a:p>
          <a:endParaRPr lang="tr-TR"/>
        </a:p>
      </dgm:t>
    </dgm:pt>
    <dgm:pt modelId="{3AFC6111-10DF-4F4B-A160-D7EE3F128396}" type="pres">
      <dgm:prSet presAssocID="{49E125CB-6921-4019-90D6-20788091B686}" presName="hierChild2" presStyleCnt="0"/>
      <dgm:spPr/>
    </dgm:pt>
    <dgm:pt modelId="{E17DC97A-5CFC-48B8-86FF-1F8EAC36A3EF}" type="pres">
      <dgm:prSet presAssocID="{49E125CB-6921-4019-90D6-20788091B686}" presName="hierChild3" presStyleCnt="0"/>
      <dgm:spPr/>
    </dgm:pt>
    <dgm:pt modelId="{48FEA2EE-1CCD-46FD-8D44-277AAFF40A36}" type="pres">
      <dgm:prSet presAssocID="{465B4721-E4C4-4D73-89B5-C6106DFBB951}" presName="hierRoot1" presStyleCnt="0">
        <dgm:presLayoutVars>
          <dgm:hierBranch val="init"/>
        </dgm:presLayoutVars>
      </dgm:prSet>
      <dgm:spPr/>
    </dgm:pt>
    <dgm:pt modelId="{127C65E3-2FEE-4A61-A79B-F7214DF8FCF4}" type="pres">
      <dgm:prSet presAssocID="{465B4721-E4C4-4D73-89B5-C6106DFBB951}" presName="rootComposite1" presStyleCnt="0"/>
      <dgm:spPr/>
    </dgm:pt>
    <dgm:pt modelId="{B3293D37-3BA6-42EB-B65A-0DFD75B29820}" type="pres">
      <dgm:prSet presAssocID="{465B4721-E4C4-4D73-89B5-C6106DFBB951}" presName="rootText1" presStyleLbl="node0" presStyleIdx="1" presStyleCnt="2" custScaleX="19027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807B9CA-A536-4310-AB74-0A3FD5F856C0}" type="pres">
      <dgm:prSet presAssocID="{465B4721-E4C4-4D73-89B5-C6106DFBB951}" presName="rootConnector1" presStyleLbl="node1" presStyleIdx="0" presStyleCnt="0"/>
      <dgm:spPr/>
      <dgm:t>
        <a:bodyPr/>
        <a:lstStyle/>
        <a:p>
          <a:endParaRPr lang="tr-TR"/>
        </a:p>
      </dgm:t>
    </dgm:pt>
    <dgm:pt modelId="{6DF2A575-32D3-466B-9EDA-FC27D71EC377}" type="pres">
      <dgm:prSet presAssocID="{465B4721-E4C4-4D73-89B5-C6106DFBB951}" presName="hierChild2" presStyleCnt="0"/>
      <dgm:spPr/>
    </dgm:pt>
    <dgm:pt modelId="{E9EE383F-9447-4F36-BADF-CB0329351312}" type="pres">
      <dgm:prSet presAssocID="{465B4721-E4C4-4D73-89B5-C6106DFBB951}" presName="hierChild3" presStyleCnt="0"/>
      <dgm:spPr/>
    </dgm:pt>
  </dgm:ptLst>
  <dgm:cxnLst>
    <dgm:cxn modelId="{AF7B4AB3-FA2C-4453-AA1E-AD91F9F9699F}" srcId="{7FF93EAE-E328-4855-8867-CE991D13673A}" destId="{49E125CB-6921-4019-90D6-20788091B686}" srcOrd="0" destOrd="0" parTransId="{2C40313C-C602-4CA2-AE84-7BC5B7F2546A}" sibTransId="{FD6AD46B-0FD2-4B89-B12E-093BB3DF2B24}"/>
    <dgm:cxn modelId="{D308FF88-FC36-4B64-99FB-C919C5744AFC}" type="presOf" srcId="{465B4721-E4C4-4D73-89B5-C6106DFBB951}" destId="{B3293D37-3BA6-42EB-B65A-0DFD75B29820}" srcOrd="0" destOrd="0" presId="urn:microsoft.com/office/officeart/2005/8/layout/orgChart1"/>
    <dgm:cxn modelId="{7F59496A-29E6-4E10-B03C-D2CF2B163C4B}" type="presOf" srcId="{465B4721-E4C4-4D73-89B5-C6106DFBB951}" destId="{2807B9CA-A536-4310-AB74-0A3FD5F856C0}" srcOrd="1" destOrd="0" presId="urn:microsoft.com/office/officeart/2005/8/layout/orgChart1"/>
    <dgm:cxn modelId="{E5E13AF6-D2F5-4F26-9441-147572C838BE}" type="presOf" srcId="{49E125CB-6921-4019-90D6-20788091B686}" destId="{D9F0A226-C17E-4306-A7D5-130902B68359}" srcOrd="0" destOrd="0" presId="urn:microsoft.com/office/officeart/2005/8/layout/orgChart1"/>
    <dgm:cxn modelId="{F5D43DD9-53B2-49E8-9380-CC7E19CF30BC}" type="presOf" srcId="{7FF93EAE-E328-4855-8867-CE991D13673A}" destId="{3120F92A-6A5B-466F-82DE-52A5C6938A41}" srcOrd="0" destOrd="0" presId="urn:microsoft.com/office/officeart/2005/8/layout/orgChart1"/>
    <dgm:cxn modelId="{E65E6BA0-F19E-4CC7-B51B-5B470CDC514C}" type="presOf" srcId="{49E125CB-6921-4019-90D6-20788091B686}" destId="{12A3A6FB-079A-4076-B261-23212A7A2123}" srcOrd="1" destOrd="0" presId="urn:microsoft.com/office/officeart/2005/8/layout/orgChart1"/>
    <dgm:cxn modelId="{49CAF5FC-57FB-42BE-B34E-70AB01C143AE}" srcId="{7FF93EAE-E328-4855-8867-CE991D13673A}" destId="{465B4721-E4C4-4D73-89B5-C6106DFBB951}" srcOrd="1" destOrd="0" parTransId="{78894EA1-C1F9-4812-A7E4-D05AB472FAF3}" sibTransId="{0D5C4E79-EC0C-4F70-92CC-0840088213F9}"/>
    <dgm:cxn modelId="{7EED909C-E74C-4EBB-BB11-AA492206DB52}" type="presParOf" srcId="{3120F92A-6A5B-466F-82DE-52A5C6938A41}" destId="{4141D235-FE43-4DA5-AAAC-E27436B4E060}" srcOrd="0" destOrd="0" presId="urn:microsoft.com/office/officeart/2005/8/layout/orgChart1"/>
    <dgm:cxn modelId="{0EA9AB6A-5A6D-4951-9307-B8385FAE150D}" type="presParOf" srcId="{4141D235-FE43-4DA5-AAAC-E27436B4E060}" destId="{8F3C9D85-2490-40CF-BBC3-54659EBA8D74}" srcOrd="0" destOrd="0" presId="urn:microsoft.com/office/officeart/2005/8/layout/orgChart1"/>
    <dgm:cxn modelId="{66399E7E-ADC3-4FC2-943A-A0B4758AE2AD}" type="presParOf" srcId="{8F3C9D85-2490-40CF-BBC3-54659EBA8D74}" destId="{D9F0A226-C17E-4306-A7D5-130902B68359}" srcOrd="0" destOrd="0" presId="urn:microsoft.com/office/officeart/2005/8/layout/orgChart1"/>
    <dgm:cxn modelId="{F737DDC3-54A8-4735-98B0-A4B333D1070F}" type="presParOf" srcId="{8F3C9D85-2490-40CF-BBC3-54659EBA8D74}" destId="{12A3A6FB-079A-4076-B261-23212A7A2123}" srcOrd="1" destOrd="0" presId="urn:microsoft.com/office/officeart/2005/8/layout/orgChart1"/>
    <dgm:cxn modelId="{0B0DE9C1-591E-4410-86C7-E68E1F220574}" type="presParOf" srcId="{4141D235-FE43-4DA5-AAAC-E27436B4E060}" destId="{3AFC6111-10DF-4F4B-A160-D7EE3F128396}" srcOrd="1" destOrd="0" presId="urn:microsoft.com/office/officeart/2005/8/layout/orgChart1"/>
    <dgm:cxn modelId="{FD468043-1912-4E3C-A7E5-471B2269D74F}" type="presParOf" srcId="{4141D235-FE43-4DA5-AAAC-E27436B4E060}" destId="{E17DC97A-5CFC-48B8-86FF-1F8EAC36A3EF}" srcOrd="2" destOrd="0" presId="urn:microsoft.com/office/officeart/2005/8/layout/orgChart1"/>
    <dgm:cxn modelId="{B9084064-2305-4BF6-BAEB-6FC8825B42A9}" type="presParOf" srcId="{3120F92A-6A5B-466F-82DE-52A5C6938A41}" destId="{48FEA2EE-1CCD-46FD-8D44-277AAFF40A36}" srcOrd="1" destOrd="0" presId="urn:microsoft.com/office/officeart/2005/8/layout/orgChart1"/>
    <dgm:cxn modelId="{FD7C2190-2847-4E1C-8948-BEB12B56AEFB}" type="presParOf" srcId="{48FEA2EE-1CCD-46FD-8D44-277AAFF40A36}" destId="{127C65E3-2FEE-4A61-A79B-F7214DF8FCF4}" srcOrd="0" destOrd="0" presId="urn:microsoft.com/office/officeart/2005/8/layout/orgChart1"/>
    <dgm:cxn modelId="{CC41CB63-5B13-4CB3-8470-B3EAF5110CB4}" type="presParOf" srcId="{127C65E3-2FEE-4A61-A79B-F7214DF8FCF4}" destId="{B3293D37-3BA6-42EB-B65A-0DFD75B29820}" srcOrd="0" destOrd="0" presId="urn:microsoft.com/office/officeart/2005/8/layout/orgChart1"/>
    <dgm:cxn modelId="{104C9D00-7A88-4097-82F0-51DE9D864839}" type="presParOf" srcId="{127C65E3-2FEE-4A61-A79B-F7214DF8FCF4}" destId="{2807B9CA-A536-4310-AB74-0A3FD5F856C0}" srcOrd="1" destOrd="0" presId="urn:microsoft.com/office/officeart/2005/8/layout/orgChart1"/>
    <dgm:cxn modelId="{9B884FF4-BB86-4187-A5FE-1BF5FE8106B9}" type="presParOf" srcId="{48FEA2EE-1CCD-46FD-8D44-277AAFF40A36}" destId="{6DF2A575-32D3-466B-9EDA-FC27D71EC377}" srcOrd="1" destOrd="0" presId="urn:microsoft.com/office/officeart/2005/8/layout/orgChart1"/>
    <dgm:cxn modelId="{A8C884BB-5191-4855-B5B6-B1DA2A018E33}" type="presParOf" srcId="{48FEA2EE-1CCD-46FD-8D44-277AAFF40A36}" destId="{E9EE383F-9447-4F36-BADF-CB032935131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CCA03A-1CDA-4C63-94B1-9377E26F052A}">
      <dsp:nvSpPr>
        <dsp:cNvPr id="0" name=""/>
        <dsp:cNvSpPr/>
      </dsp:nvSpPr>
      <dsp:spPr>
        <a:xfrm>
          <a:off x="0" y="52"/>
          <a:ext cx="6264695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i="0" kern="1200" baseline="0" dirty="0" smtClean="0">
              <a:solidFill>
                <a:srgbClr val="FFFF00"/>
              </a:solidFill>
            </a:rPr>
            <a:t>1- Kereste İmalathaneleri</a:t>
          </a:r>
          <a:endParaRPr lang="tr-TR" sz="2800" kern="1200" dirty="0">
            <a:solidFill>
              <a:srgbClr val="FFFF00"/>
            </a:solidFill>
          </a:endParaRPr>
        </a:p>
      </dsp:txBody>
      <dsp:txXfrm>
        <a:off x="45692" y="45744"/>
        <a:ext cx="6173311" cy="8446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EFF012-8881-43B3-A34B-0DA36FD5DFEC}">
      <dsp:nvSpPr>
        <dsp:cNvPr id="0" name=""/>
        <dsp:cNvSpPr/>
      </dsp:nvSpPr>
      <dsp:spPr>
        <a:xfrm>
          <a:off x="0" y="102418"/>
          <a:ext cx="6959177" cy="5838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400" b="1" kern="1200" dirty="0" smtClean="0"/>
            <a:t>Arabalı şerit testere 5 m3</a:t>
          </a:r>
          <a:r>
            <a:rPr lang="tr-TR" sz="2400" b="1" kern="1200" dirty="0" smtClean="0"/>
            <a:t>/saat</a:t>
          </a:r>
          <a:r>
            <a:rPr lang="fi-FI" sz="2400" b="1" kern="1200" dirty="0" smtClean="0"/>
            <a:t> tomruk</a:t>
          </a:r>
          <a:endParaRPr lang="tr-TR" sz="2400" b="1" kern="1200" dirty="0"/>
        </a:p>
      </dsp:txBody>
      <dsp:txXfrm>
        <a:off x="28502" y="130920"/>
        <a:ext cx="6902173" cy="526853"/>
      </dsp:txXfrm>
    </dsp:sp>
    <dsp:sp modelId="{C9854B64-62AD-4589-A363-C9C793A45AB5}">
      <dsp:nvSpPr>
        <dsp:cNvPr id="0" name=""/>
        <dsp:cNvSpPr/>
      </dsp:nvSpPr>
      <dsp:spPr>
        <a:xfrm>
          <a:off x="0" y="857587"/>
          <a:ext cx="6959177" cy="5838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400" b="1" kern="1200" dirty="0" smtClean="0"/>
            <a:t>100 cm şerit testere saatte 3 m3</a:t>
          </a:r>
          <a:r>
            <a:rPr lang="tr-TR" sz="2400" b="1" kern="1200" dirty="0" smtClean="0"/>
            <a:t>/saat</a:t>
          </a:r>
          <a:r>
            <a:rPr lang="fi-FI" sz="2400" b="1" kern="1200" dirty="0" smtClean="0"/>
            <a:t> tomruk</a:t>
          </a:r>
          <a:endParaRPr lang="tr-TR" sz="2400" b="1" kern="1200" dirty="0"/>
        </a:p>
      </dsp:txBody>
      <dsp:txXfrm>
        <a:off x="28502" y="886089"/>
        <a:ext cx="6902173" cy="526853"/>
      </dsp:txXfrm>
    </dsp:sp>
    <dsp:sp modelId="{97085D4E-B182-4937-B361-56017F143CD4}">
      <dsp:nvSpPr>
        <dsp:cNvPr id="0" name=""/>
        <dsp:cNvSpPr/>
      </dsp:nvSpPr>
      <dsp:spPr>
        <a:xfrm>
          <a:off x="0" y="1455816"/>
          <a:ext cx="6959177" cy="5838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400" b="1" kern="1200" dirty="0" smtClean="0"/>
            <a:t>80 cm şerit testere saatte 2 m3</a:t>
          </a:r>
          <a:r>
            <a:rPr lang="tr-TR" sz="2400" b="1" kern="1200" dirty="0" smtClean="0"/>
            <a:t>/saat</a:t>
          </a:r>
          <a:r>
            <a:rPr lang="fi-FI" sz="2400" b="1" kern="1200" dirty="0" smtClean="0"/>
            <a:t> tomruk </a:t>
          </a:r>
          <a:endParaRPr lang="tr-TR" sz="2400" b="1" kern="1200" dirty="0"/>
        </a:p>
      </dsp:txBody>
      <dsp:txXfrm>
        <a:off x="28502" y="1484318"/>
        <a:ext cx="6902173" cy="5268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631CB4-2A9B-4D10-A3C4-657B397EC6F5}">
      <dsp:nvSpPr>
        <dsp:cNvPr id="0" name=""/>
        <dsp:cNvSpPr/>
      </dsp:nvSpPr>
      <dsp:spPr>
        <a:xfrm>
          <a:off x="0" y="69"/>
          <a:ext cx="4299297" cy="6590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>
              <a:solidFill>
                <a:srgbClr val="FFFF00"/>
              </a:solidFill>
            </a:rPr>
            <a:t>Örnek Hesap</a:t>
          </a:r>
          <a:endParaRPr lang="tr-TR" sz="3200" kern="1200" dirty="0">
            <a:solidFill>
              <a:srgbClr val="FFFF00"/>
            </a:solidFill>
          </a:endParaRPr>
        </a:p>
      </dsp:txBody>
      <dsp:txXfrm>
        <a:off x="32174" y="32243"/>
        <a:ext cx="4234949" cy="5947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0A226-C17E-4306-A7D5-130902B68359}">
      <dsp:nvSpPr>
        <dsp:cNvPr id="0" name=""/>
        <dsp:cNvSpPr/>
      </dsp:nvSpPr>
      <dsp:spPr>
        <a:xfrm>
          <a:off x="3368" y="73421"/>
          <a:ext cx="2886678" cy="10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b="1" kern="1200" dirty="0" smtClean="0"/>
            <a:t>Yıllık tomruk tüketim kapasitesi </a:t>
          </a:r>
          <a:endParaRPr lang="tr-TR" sz="2900" kern="1200" dirty="0"/>
        </a:p>
      </dsp:txBody>
      <dsp:txXfrm>
        <a:off x="3368" y="73421"/>
        <a:ext cx="2886678" cy="1053486"/>
      </dsp:txXfrm>
    </dsp:sp>
    <dsp:sp modelId="{B3293D37-3BA6-42EB-B65A-0DFD75B29820}">
      <dsp:nvSpPr>
        <dsp:cNvPr id="0" name=""/>
        <dsp:cNvSpPr/>
      </dsp:nvSpPr>
      <dsp:spPr>
        <a:xfrm>
          <a:off x="3332511" y="73421"/>
          <a:ext cx="4008936" cy="10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b="1" kern="1200" dirty="0" smtClean="0"/>
            <a:t>5 x 8 x 300 = 12.000 m3/yıl tomruk</a:t>
          </a:r>
          <a:endParaRPr lang="tr-TR" sz="2900" kern="1200" dirty="0"/>
        </a:p>
      </dsp:txBody>
      <dsp:txXfrm>
        <a:off x="3332511" y="73421"/>
        <a:ext cx="4008936" cy="10534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0A226-C17E-4306-A7D5-130902B68359}">
      <dsp:nvSpPr>
        <dsp:cNvPr id="0" name=""/>
        <dsp:cNvSpPr/>
      </dsp:nvSpPr>
      <dsp:spPr>
        <a:xfrm>
          <a:off x="3368" y="73421"/>
          <a:ext cx="2886678" cy="10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b="1" kern="1200" dirty="0" smtClean="0"/>
            <a:t>Yıllık kereste üretim kapasitesi </a:t>
          </a:r>
          <a:endParaRPr lang="tr-TR" sz="3100" kern="1200" dirty="0"/>
        </a:p>
      </dsp:txBody>
      <dsp:txXfrm>
        <a:off x="3368" y="73421"/>
        <a:ext cx="2886678" cy="1053486"/>
      </dsp:txXfrm>
    </dsp:sp>
    <dsp:sp modelId="{B3293D37-3BA6-42EB-B65A-0DFD75B29820}">
      <dsp:nvSpPr>
        <dsp:cNvPr id="0" name=""/>
        <dsp:cNvSpPr/>
      </dsp:nvSpPr>
      <dsp:spPr>
        <a:xfrm>
          <a:off x="3332511" y="73421"/>
          <a:ext cx="4008936" cy="10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b="1" kern="1200" dirty="0" smtClean="0"/>
            <a:t>12.000 x 0,75 = 9.000 m3/yıl kereste</a:t>
          </a:r>
          <a:endParaRPr lang="tr-TR" sz="3100" kern="1200" dirty="0"/>
        </a:p>
      </dsp:txBody>
      <dsp:txXfrm>
        <a:off x="3332511" y="73421"/>
        <a:ext cx="4008936" cy="10534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5306B-88B4-42D9-85E5-77F4D22742F8}" type="datetimeFigureOut">
              <a:rPr lang="tr-TR" smtClean="0"/>
              <a:t>20.07.2018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4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A6082-9F3D-445B-8700-209FE98C28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88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80968-F945-4BB4-8DBA-C8407986DA59}" type="datetimeFigureOut">
              <a:rPr lang="tr-TR" smtClean="0"/>
              <a:t>20.07.2018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4D941-2C5F-4563-AFE2-2B904AD3AC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225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3679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>
                <a:solidFill>
                  <a:prstClr val="black"/>
                </a:solidFill>
              </a:rPr>
              <a:pPr/>
              <a:t>10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>
                <a:solidFill>
                  <a:prstClr val="black"/>
                </a:solidFill>
              </a:rPr>
              <a:pPr/>
              <a:t>11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>
                <a:solidFill>
                  <a:prstClr val="black"/>
                </a:solidFill>
              </a:rPr>
              <a:pPr/>
              <a:t>12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>
                <a:solidFill>
                  <a:prstClr val="black"/>
                </a:solidFill>
              </a:rPr>
              <a:pPr/>
              <a:t>13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>
                <a:solidFill>
                  <a:prstClr val="black"/>
                </a:solidFill>
              </a:rPr>
              <a:pPr/>
              <a:t>14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>
                <a:solidFill>
                  <a:prstClr val="black"/>
                </a:solidFill>
              </a:rPr>
              <a:pPr/>
              <a:t>15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>
                <a:solidFill>
                  <a:prstClr val="black"/>
                </a:solidFill>
              </a:rPr>
              <a:pPr/>
              <a:t>16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>
                <a:solidFill>
                  <a:prstClr val="black"/>
                </a:solidFill>
              </a:rPr>
              <a:pPr/>
              <a:t>17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>
                <a:solidFill>
                  <a:prstClr val="black"/>
                </a:solidFill>
              </a:rPr>
              <a:pPr/>
              <a:t>9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ABA6469-6D2D-4589-82CE-B5EC422E3AA1}" type="datetime1">
              <a:rPr lang="tr-TR" smtClean="0">
                <a:solidFill>
                  <a:prstClr val="black"/>
                </a:solidFill>
              </a:rPr>
              <a:pPr/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  <p:cxnSp>
        <p:nvCxnSpPr>
          <p:cNvPr id="7" name="6 Düz Bağlayıcı"/>
          <p:cNvCxnSpPr/>
          <p:nvPr userDrawn="1"/>
        </p:nvCxnSpPr>
        <p:spPr>
          <a:xfrm>
            <a:off x="0" y="404664"/>
            <a:ext cx="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425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B124C3-8BC2-4775-BD68-27908EE6DC15}" type="datetime1">
              <a:rPr lang="tr-TR" smtClean="0">
                <a:solidFill>
                  <a:prstClr val="black"/>
                </a:solidFill>
              </a:rPr>
              <a:pPr/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196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E08D8C-4B75-4496-A77C-DE7CC1C49179}" type="datetime1">
              <a:rPr lang="tr-TR" smtClean="0">
                <a:solidFill>
                  <a:prstClr val="black"/>
                </a:solidFill>
              </a:rPr>
              <a:pPr/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511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E54C-3979-41D9-90C8-B95F7C019C3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20.07.2018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DDAD0-BF58-4EB8-996F-4AEABDFB0378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726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E54C-3979-41D9-90C8-B95F7C019C3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20.07.2018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DDAD0-BF58-4EB8-996F-4AEABDFB0378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95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E54C-3979-41D9-90C8-B95F7C019C3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20.07.2018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DDAD0-BF58-4EB8-996F-4AEABDFB0378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009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E54C-3979-41D9-90C8-B95F7C019C3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20.07.2018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DDAD0-BF58-4EB8-996F-4AEABDFB0378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914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E54C-3979-41D9-90C8-B95F7C019C3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20.07.2018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DDAD0-BF58-4EB8-996F-4AEABDFB0378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9932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E54C-3979-41D9-90C8-B95F7C019C3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20.07.2018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DDAD0-BF58-4EB8-996F-4AEABDFB0378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42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E54C-3979-41D9-90C8-B95F7C019C3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20.07.2018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DDAD0-BF58-4EB8-996F-4AEABDFB0378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234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E54C-3979-41D9-90C8-B95F7C019C3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20.07.2018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DDAD0-BF58-4EB8-996F-4AEABDFB0378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163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Tx/>
              <a:buSzPct val="70000"/>
              <a:buFont typeface="Calibri" pitchFamily="34" charset="0"/>
              <a:buChar char="→"/>
              <a:defRPr sz="2800">
                <a:solidFill>
                  <a:schemeClr val="tx1"/>
                </a:solidFill>
              </a:defRPr>
            </a:lvl2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36E8DC-00EA-423C-9E84-4E1DEA35796D}" type="datetime1">
              <a:rPr lang="tr-TR" smtClean="0">
                <a:solidFill>
                  <a:prstClr val="black"/>
                </a:solidFill>
              </a:rPr>
              <a:pPr/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r>
              <a:rPr lang="tr-TR" dirty="0" smtClean="0">
                <a:solidFill>
                  <a:prstClr val="black"/>
                </a:solidFill>
              </a:rPr>
              <a:t> 12</a:t>
            </a:r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 userDrawn="1"/>
        </p:nvSpPr>
        <p:spPr bwMode="auto">
          <a:xfrm>
            <a:off x="6156176" y="1588"/>
            <a:ext cx="29878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 smtClean="0">
                <a:solidFill>
                  <a:srgbClr val="1F497D"/>
                </a:solidFill>
              </a:rPr>
              <a:t>Sanayi Müdürlüğü</a:t>
            </a:r>
            <a:endParaRPr lang="tr-TR" sz="2000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0124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E54C-3979-41D9-90C8-B95F7C019C3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20.07.2018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DDAD0-BF58-4EB8-996F-4AEABDFB0378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0677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E54C-3979-41D9-90C8-B95F7C019C3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20.07.2018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DDAD0-BF58-4EB8-996F-4AEABDFB0378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6363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E54C-3979-41D9-90C8-B95F7C019C3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20.07.2018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DDAD0-BF58-4EB8-996F-4AEABDFB0378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401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0C0315-13B9-4481-88F9-204300CD162C}" type="datetime1">
              <a:rPr lang="tr-TR" smtClean="0">
                <a:solidFill>
                  <a:prstClr val="black"/>
                </a:solidFill>
              </a:rPr>
              <a:pPr/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910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C4A5C6-AE98-4EFC-B276-DEDE6ACAA3F5}" type="datetime1">
              <a:rPr lang="tr-TR" smtClean="0">
                <a:solidFill>
                  <a:prstClr val="black"/>
                </a:solidFill>
              </a:rPr>
              <a:pPr/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273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B55941-50CD-47B3-9CC8-1C5DAB6F57B8}" type="datetime1">
              <a:rPr lang="tr-TR" smtClean="0">
                <a:solidFill>
                  <a:prstClr val="black"/>
                </a:solidFill>
              </a:rPr>
              <a:pPr/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537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5B4F59-CA3F-42AD-90DD-15751BC30944}" type="datetime1">
              <a:rPr lang="tr-TR" smtClean="0">
                <a:solidFill>
                  <a:prstClr val="black"/>
                </a:solidFill>
              </a:rPr>
              <a:pPr/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131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764AB34-9A13-416E-A99B-5843BD258DD7}" type="datetime1">
              <a:rPr lang="tr-TR" smtClean="0">
                <a:solidFill>
                  <a:prstClr val="black"/>
                </a:solidFill>
              </a:rPr>
              <a:pPr/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280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0ED1CF-8233-4E36-BB43-6BCD23187887}" type="datetime1">
              <a:rPr lang="tr-TR" smtClean="0">
                <a:solidFill>
                  <a:prstClr val="black"/>
                </a:solidFill>
              </a:rPr>
              <a:pPr/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810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041300-13AF-493B-A8AB-32C897A59815}" type="datetime1">
              <a:rPr lang="tr-TR" smtClean="0">
                <a:solidFill>
                  <a:prstClr val="black"/>
                </a:solidFill>
              </a:rPr>
              <a:pPr/>
              <a:t>20.07.2018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24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7544" y="1772816"/>
            <a:ext cx="8229600" cy="4813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ClrTx/>
              <a:buSzPct val="70000"/>
              <a:buFont typeface="Calibri" pitchFamily="34" charset="0"/>
              <a:buChar char="→"/>
            </a:pPr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cxnSp>
        <p:nvCxnSpPr>
          <p:cNvPr id="7" name="6 Düz Bağlayıcı"/>
          <p:cNvCxnSpPr/>
          <p:nvPr/>
        </p:nvCxnSpPr>
        <p:spPr>
          <a:xfrm>
            <a:off x="0" y="404664"/>
            <a:ext cx="8643938" cy="1587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6 Metin kutusu"/>
          <p:cNvSpPr txBox="1">
            <a:spLocks noChangeArrowheads="1"/>
          </p:cNvSpPr>
          <p:nvPr/>
        </p:nvSpPr>
        <p:spPr bwMode="auto">
          <a:xfrm>
            <a:off x="0" y="0"/>
            <a:ext cx="74523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sz="1600" b="1" dirty="0" smtClean="0">
                <a:solidFill>
                  <a:srgbClr val="1F497D"/>
                </a:solidFill>
                <a:cs typeface="Arial" charset="0"/>
              </a:rPr>
              <a:t>Türkiye Odalar ve Borsalar Birliği</a:t>
            </a:r>
            <a:endParaRPr lang="en-US" sz="1600" b="1" dirty="0">
              <a:solidFill>
                <a:srgbClr val="1F497D"/>
              </a:solidFill>
              <a:cs typeface="Arial" charset="0"/>
            </a:endParaRPr>
          </a:p>
        </p:txBody>
      </p:sp>
      <p:pic>
        <p:nvPicPr>
          <p:cNvPr id="9" name="İçerik Yer Tutucusu 5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16416" y="0"/>
            <a:ext cx="827584" cy="827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35464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0000"/>
        </a:buClr>
        <a:buSzPct val="12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Ø"/>
        <a:defRPr lang="tr-TR" sz="28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AE54C-3979-41D9-90C8-B95F7C019C3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20.07.2018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DDAD0-BF58-4EB8-996F-4AEABDFB0378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41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diagramData" Target="../diagrams/data5.xml"/><Relationship Id="rId18" Type="http://schemas.openxmlformats.org/officeDocument/2006/relationships/image" Target="../media/image3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1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diagramLayout" Target="../diagrams/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1988840"/>
            <a:ext cx="9144000" cy="2016224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Kereste ve Mobilya </a:t>
            </a:r>
            <a:b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Kriterleri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0"/>
            <a:ext cx="9144000" cy="115212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pic>
        <p:nvPicPr>
          <p:cNvPr id="10" name="4 Resim" descr="tobb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2 Alt Başlık"/>
          <p:cNvSpPr txBox="1">
            <a:spLocks/>
          </p:cNvSpPr>
          <p:nvPr/>
        </p:nvSpPr>
        <p:spPr>
          <a:xfrm>
            <a:off x="0" y="4209864"/>
            <a:ext cx="91440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lang="tr-TR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3600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Levent GÜRLER</a:t>
            </a:r>
            <a:endParaRPr lang="en-US" sz="36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486916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800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Ziraat  Mühendisi</a:t>
            </a:r>
            <a:endParaRPr lang="tr-TR" sz="28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02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4 Resim" descr="tobb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Metin kutusu 2"/>
          <p:cNvSpPr txBox="1"/>
          <p:nvPr/>
        </p:nvSpPr>
        <p:spPr>
          <a:xfrm rot="16200000">
            <a:off x="-416679" y="3437549"/>
            <a:ext cx="16241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400" b="1" dirty="0" smtClean="0">
                <a:solidFill>
                  <a:srgbClr val="FFFF00"/>
                </a:solidFill>
              </a:rPr>
              <a:t>Örnek</a:t>
            </a:r>
            <a:endParaRPr lang="tr-TR" sz="4400" b="1" dirty="0">
              <a:solidFill>
                <a:srgbClr val="FFFF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539552" y="1988840"/>
            <a:ext cx="842493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prstClr val="white"/>
                </a:solidFill>
              </a:rPr>
              <a:t>İşletmenin </a:t>
            </a:r>
            <a:r>
              <a:rPr lang="tr-TR" sz="2400" b="1" dirty="0">
                <a:solidFill>
                  <a:prstClr val="white"/>
                </a:solidFill>
              </a:rPr>
              <a:t>ahşap levha işleme kapasitesi 323.400 m</a:t>
            </a:r>
            <a:r>
              <a:rPr lang="tr-TR" sz="2400" b="1" baseline="30000" dirty="0">
                <a:solidFill>
                  <a:prstClr val="white"/>
                </a:solidFill>
              </a:rPr>
              <a:t>2</a:t>
            </a:r>
            <a:r>
              <a:rPr lang="tr-TR" sz="2400" b="1" dirty="0">
                <a:solidFill>
                  <a:prstClr val="white"/>
                </a:solidFill>
              </a:rPr>
              <a:t>/yıl ise, firma üretim programına göre her ürüne ayrılan ahşap levha işleme kapasite oranı ve 1 birim ürün için kullanılması gereken ahşap levha miktarı dikkate alınarak</a:t>
            </a:r>
            <a:r>
              <a:rPr lang="tr-TR" sz="2400" b="1" dirty="0" smtClean="0">
                <a:solidFill>
                  <a:prstClr val="white"/>
                </a:solidFill>
              </a:rPr>
              <a:t>,</a:t>
            </a:r>
          </a:p>
          <a:p>
            <a:endParaRPr lang="tr-TR" sz="2400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  <a:p>
            <a:r>
              <a:rPr lang="tr-TR" sz="2400" b="1" dirty="0">
                <a:solidFill>
                  <a:prstClr val="white"/>
                </a:solidFill>
              </a:rPr>
              <a:t>Ahşap kapı	: 323.400 x 0,15 / 4,5	=	10.780  adet/yıl</a:t>
            </a:r>
          </a:p>
          <a:p>
            <a:r>
              <a:rPr lang="tr-TR" sz="2400" b="1" dirty="0">
                <a:solidFill>
                  <a:prstClr val="white"/>
                </a:solidFill>
              </a:rPr>
              <a:t>Ahşap dolap	: 323.400 x 0,43 / 18	=	7.726  adet/yıl</a:t>
            </a:r>
          </a:p>
          <a:p>
            <a:r>
              <a:rPr lang="tr-TR" sz="2400" b="1" dirty="0">
                <a:solidFill>
                  <a:prstClr val="white"/>
                </a:solidFill>
              </a:rPr>
              <a:t>Mutfak </a:t>
            </a:r>
            <a:r>
              <a:rPr lang="tr-TR" sz="2400" b="1" dirty="0" smtClean="0">
                <a:solidFill>
                  <a:prstClr val="white"/>
                </a:solidFill>
              </a:rPr>
              <a:t>dolabı</a:t>
            </a:r>
            <a:r>
              <a:rPr lang="tr-TR" sz="2400" b="1" dirty="0">
                <a:solidFill>
                  <a:prstClr val="white"/>
                </a:solidFill>
              </a:rPr>
              <a:t>	: 323.400 x 0,28 / 35	=	2.587  adet/yıl</a:t>
            </a:r>
          </a:p>
          <a:p>
            <a:r>
              <a:rPr lang="tr-TR" sz="2400" b="1" dirty="0">
                <a:solidFill>
                  <a:prstClr val="white"/>
                </a:solidFill>
              </a:rPr>
              <a:t>Banyo </a:t>
            </a:r>
            <a:r>
              <a:rPr lang="tr-TR" sz="2400" b="1" dirty="0" smtClean="0">
                <a:solidFill>
                  <a:prstClr val="white"/>
                </a:solidFill>
              </a:rPr>
              <a:t>dolabı  </a:t>
            </a:r>
            <a:r>
              <a:rPr lang="tr-TR" sz="2400" b="1" dirty="0">
                <a:solidFill>
                  <a:prstClr val="white"/>
                </a:solidFill>
              </a:rPr>
              <a:t>	</a:t>
            </a:r>
            <a:r>
              <a:rPr lang="tr-TR" sz="2400" b="1" dirty="0" smtClean="0">
                <a:solidFill>
                  <a:prstClr val="white"/>
                </a:solidFill>
              </a:rPr>
              <a:t>: </a:t>
            </a:r>
            <a:r>
              <a:rPr lang="tr-TR" sz="2400" b="1" dirty="0">
                <a:solidFill>
                  <a:prstClr val="white"/>
                </a:solidFill>
              </a:rPr>
              <a:t>323.400 x 0,12 / 15	=	2.587  adet/yıl</a:t>
            </a:r>
          </a:p>
          <a:p>
            <a:r>
              <a:rPr lang="tr-TR" sz="2400" b="1" dirty="0">
                <a:solidFill>
                  <a:prstClr val="white"/>
                </a:solidFill>
              </a:rPr>
              <a:t>Ahşap </a:t>
            </a:r>
            <a:r>
              <a:rPr lang="tr-TR" sz="2400" b="1" dirty="0" smtClean="0">
                <a:solidFill>
                  <a:prstClr val="white"/>
                </a:solidFill>
              </a:rPr>
              <a:t>profil	: </a:t>
            </a:r>
            <a:r>
              <a:rPr lang="tr-TR" sz="2400" b="1" dirty="0">
                <a:solidFill>
                  <a:prstClr val="white"/>
                </a:solidFill>
              </a:rPr>
              <a:t>323.400 x 0,02 / 1,1	=	5.880  m</a:t>
            </a:r>
            <a:r>
              <a:rPr lang="tr-TR" sz="2400" b="1" baseline="30000" dirty="0">
                <a:solidFill>
                  <a:prstClr val="white"/>
                </a:solidFill>
              </a:rPr>
              <a:t>2</a:t>
            </a:r>
            <a:r>
              <a:rPr lang="tr-TR" sz="2400" b="1" dirty="0">
                <a:solidFill>
                  <a:prstClr val="white"/>
                </a:solidFill>
              </a:rPr>
              <a:t>/yıl</a:t>
            </a:r>
          </a:p>
        </p:txBody>
      </p:sp>
    </p:spTree>
    <p:extLst>
      <p:ext uri="{BB962C8B-B14F-4D97-AF65-F5344CB8AC3E}">
        <p14:creationId xmlns:p14="http://schemas.microsoft.com/office/powerpoint/2010/main" val="1893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4 Resim" descr="tobb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ikdörtgen 1"/>
          <p:cNvSpPr/>
          <p:nvPr/>
        </p:nvSpPr>
        <p:spPr>
          <a:xfrm>
            <a:off x="621245" y="1450795"/>
            <a:ext cx="84604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>
                <a:solidFill>
                  <a:srgbClr val="FFFF00"/>
                </a:solidFill>
              </a:rPr>
              <a:t>3.2.3 AHŞAP İSKELETLİ VE DÖŞEMELİ ÜRÜNLER (Sandalye; Koltuk, Kanepe </a:t>
            </a:r>
            <a:r>
              <a:rPr lang="tr-TR" sz="2000" b="1" dirty="0" err="1">
                <a:solidFill>
                  <a:srgbClr val="FFFF00"/>
                </a:solidFill>
              </a:rPr>
              <a:t>vb</a:t>
            </a:r>
            <a:r>
              <a:rPr lang="tr-TR" sz="2000" b="1" dirty="0">
                <a:solidFill>
                  <a:srgbClr val="FFFF00"/>
                </a:solidFill>
              </a:rPr>
              <a:t>)</a:t>
            </a:r>
          </a:p>
          <a:p>
            <a:r>
              <a:rPr lang="tr-TR" sz="2000" b="1" dirty="0">
                <a:solidFill>
                  <a:srgbClr val="FFFF00"/>
                </a:solidFill>
              </a:rPr>
              <a:t>A-İskeleti ve döşemesi işletmede yapılan ürünler için üretim kapasitesi:</a:t>
            </a:r>
          </a:p>
        </p:txBody>
      </p:sp>
      <p:sp>
        <p:nvSpPr>
          <p:cNvPr id="3" name="Dikdörtgen 2"/>
          <p:cNvSpPr/>
          <p:nvPr/>
        </p:nvSpPr>
        <p:spPr>
          <a:xfrm>
            <a:off x="667364" y="2184222"/>
            <a:ext cx="338437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>
                <a:solidFill>
                  <a:prstClr val="white"/>
                </a:solidFill>
              </a:rPr>
              <a:t>K</a:t>
            </a:r>
            <a:r>
              <a:rPr lang="tr-TR" sz="2800" b="1" baseline="-25000" dirty="0" err="1">
                <a:solidFill>
                  <a:prstClr val="white"/>
                </a:solidFill>
              </a:rPr>
              <a:t>ig</a:t>
            </a:r>
            <a:r>
              <a:rPr lang="tr-TR" sz="2800" b="1" dirty="0">
                <a:solidFill>
                  <a:prstClr val="white"/>
                </a:solidFill>
              </a:rPr>
              <a:t>	= N x 8 x 300 </a:t>
            </a:r>
          </a:p>
          <a:p>
            <a:r>
              <a:rPr lang="tr-TR" b="1" dirty="0">
                <a:solidFill>
                  <a:prstClr val="white"/>
                </a:solidFill>
              </a:rPr>
              <a:t>N	: Eleman sayısı (adet)</a:t>
            </a:r>
          </a:p>
          <a:p>
            <a:r>
              <a:rPr lang="tr-TR" b="1" dirty="0" err="1">
                <a:solidFill>
                  <a:prstClr val="white"/>
                </a:solidFill>
              </a:rPr>
              <a:t>K</a:t>
            </a:r>
            <a:r>
              <a:rPr lang="tr-TR" b="1" baseline="-25000" dirty="0" err="1">
                <a:solidFill>
                  <a:prstClr val="white"/>
                </a:solidFill>
              </a:rPr>
              <a:t>ig</a:t>
            </a:r>
            <a:r>
              <a:rPr lang="tr-TR" b="1" dirty="0">
                <a:solidFill>
                  <a:prstClr val="white"/>
                </a:solidFill>
              </a:rPr>
              <a:t>	: Yıllık iş gücü kapasitesi (</a:t>
            </a:r>
            <a:r>
              <a:rPr lang="tr-TR" b="1" dirty="0" err="1">
                <a:solidFill>
                  <a:prstClr val="white"/>
                </a:solidFill>
              </a:rPr>
              <a:t>adam.saat</a:t>
            </a:r>
            <a:r>
              <a:rPr lang="tr-TR" b="1" dirty="0">
                <a:solidFill>
                  <a:prstClr val="white"/>
                </a:solidFill>
              </a:rPr>
              <a:t>/yıl)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925361" y="2158681"/>
            <a:ext cx="516481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>
                <a:solidFill>
                  <a:prstClr val="white"/>
                </a:solidFill>
              </a:rPr>
              <a:t>K</a:t>
            </a:r>
            <a:r>
              <a:rPr lang="tr-TR" sz="2800" b="1" baseline="-25000" dirty="0" err="1">
                <a:solidFill>
                  <a:prstClr val="white"/>
                </a:solidFill>
              </a:rPr>
              <a:t>ü</a:t>
            </a:r>
            <a:r>
              <a:rPr lang="tr-TR" sz="2800" b="1" baseline="-25000" dirty="0">
                <a:solidFill>
                  <a:prstClr val="white"/>
                </a:solidFill>
              </a:rPr>
              <a:t>(n)</a:t>
            </a:r>
            <a:r>
              <a:rPr lang="tr-TR" sz="2800" b="1" dirty="0">
                <a:solidFill>
                  <a:prstClr val="white"/>
                </a:solidFill>
              </a:rPr>
              <a:t>	: </a:t>
            </a:r>
            <a:r>
              <a:rPr lang="tr-TR" sz="2800" b="1" dirty="0" err="1">
                <a:solidFill>
                  <a:prstClr val="white"/>
                </a:solidFill>
              </a:rPr>
              <a:t>K</a:t>
            </a:r>
            <a:r>
              <a:rPr lang="tr-TR" sz="2800" b="1" baseline="-25000" dirty="0" err="1">
                <a:solidFill>
                  <a:prstClr val="white"/>
                </a:solidFill>
              </a:rPr>
              <a:t>ig</a:t>
            </a:r>
            <a:r>
              <a:rPr lang="tr-TR" sz="2800" b="1" dirty="0">
                <a:solidFill>
                  <a:prstClr val="white"/>
                </a:solidFill>
              </a:rPr>
              <a:t> x </a:t>
            </a:r>
            <a:r>
              <a:rPr lang="tr-TR" sz="2800" b="1" dirty="0" err="1">
                <a:solidFill>
                  <a:prstClr val="white"/>
                </a:solidFill>
              </a:rPr>
              <a:t>p</a:t>
            </a:r>
            <a:r>
              <a:rPr lang="tr-TR" sz="2800" b="1" baseline="-25000" dirty="0" err="1">
                <a:solidFill>
                  <a:prstClr val="white"/>
                </a:solidFill>
              </a:rPr>
              <a:t>n</a:t>
            </a:r>
            <a:r>
              <a:rPr lang="tr-TR" sz="2800" b="1" dirty="0">
                <a:solidFill>
                  <a:prstClr val="white"/>
                </a:solidFill>
              </a:rPr>
              <a:t> / </a:t>
            </a:r>
            <a:r>
              <a:rPr lang="tr-TR" sz="2800" b="1" dirty="0" smtClean="0">
                <a:solidFill>
                  <a:prstClr val="white"/>
                </a:solidFill>
              </a:rPr>
              <a:t>B</a:t>
            </a:r>
            <a:endParaRPr lang="tr-TR" b="1" dirty="0">
              <a:solidFill>
                <a:prstClr val="white"/>
              </a:solidFill>
            </a:endParaRPr>
          </a:p>
          <a:p>
            <a:r>
              <a:rPr lang="tr-TR" b="1" dirty="0" err="1">
                <a:solidFill>
                  <a:prstClr val="white"/>
                </a:solidFill>
              </a:rPr>
              <a:t>K</a:t>
            </a:r>
            <a:r>
              <a:rPr lang="tr-TR" b="1" baseline="-25000" dirty="0" err="1">
                <a:solidFill>
                  <a:prstClr val="white"/>
                </a:solidFill>
              </a:rPr>
              <a:t>ig</a:t>
            </a:r>
            <a:r>
              <a:rPr lang="tr-TR" b="1" dirty="0">
                <a:solidFill>
                  <a:prstClr val="white"/>
                </a:solidFill>
              </a:rPr>
              <a:t>	: Yıllık iş gücü kapasitesi (</a:t>
            </a:r>
            <a:r>
              <a:rPr lang="tr-TR" b="1" dirty="0" err="1">
                <a:solidFill>
                  <a:prstClr val="white"/>
                </a:solidFill>
              </a:rPr>
              <a:t>adam.saat</a:t>
            </a:r>
            <a:r>
              <a:rPr lang="tr-TR" b="1" dirty="0">
                <a:solidFill>
                  <a:prstClr val="white"/>
                </a:solidFill>
              </a:rPr>
              <a:t>/yıl)</a:t>
            </a:r>
          </a:p>
          <a:p>
            <a:r>
              <a:rPr lang="tr-TR" b="1" dirty="0" err="1">
                <a:solidFill>
                  <a:prstClr val="white"/>
                </a:solidFill>
              </a:rPr>
              <a:t>p</a:t>
            </a:r>
            <a:r>
              <a:rPr lang="tr-TR" b="1" baseline="-25000" dirty="0" err="1">
                <a:solidFill>
                  <a:prstClr val="white"/>
                </a:solidFill>
              </a:rPr>
              <a:t>n</a:t>
            </a:r>
            <a:r>
              <a:rPr lang="tr-TR" b="1" dirty="0">
                <a:solidFill>
                  <a:prstClr val="white"/>
                </a:solidFill>
              </a:rPr>
              <a:t>	: Ürünün üretimine ayrılan iş gücü oranı (%)</a:t>
            </a:r>
          </a:p>
          <a:p>
            <a:r>
              <a:rPr lang="tr-TR" b="1" dirty="0">
                <a:solidFill>
                  <a:prstClr val="white"/>
                </a:solidFill>
              </a:rPr>
              <a:t>B	: 1 adet ürünün üretimi için gerekli iş gücü (</a:t>
            </a:r>
            <a:r>
              <a:rPr lang="tr-TR" b="1" dirty="0" err="1">
                <a:solidFill>
                  <a:prstClr val="white"/>
                </a:solidFill>
              </a:rPr>
              <a:t>adam.saat</a:t>
            </a:r>
            <a:r>
              <a:rPr lang="tr-TR" b="1" dirty="0">
                <a:solidFill>
                  <a:prstClr val="white"/>
                </a:solidFill>
              </a:rPr>
              <a:t>/adet) </a:t>
            </a:r>
          </a:p>
          <a:p>
            <a:r>
              <a:rPr lang="tr-TR" b="1" dirty="0">
                <a:solidFill>
                  <a:prstClr val="white"/>
                </a:solidFill>
              </a:rPr>
              <a:t>	  (Aşağıdaki tablodan)</a:t>
            </a:r>
          </a:p>
          <a:p>
            <a:r>
              <a:rPr lang="tr-TR" b="1" dirty="0" err="1">
                <a:solidFill>
                  <a:prstClr val="white"/>
                </a:solidFill>
              </a:rPr>
              <a:t>K</a:t>
            </a:r>
            <a:r>
              <a:rPr lang="tr-TR" b="1" baseline="-25000" dirty="0" err="1">
                <a:solidFill>
                  <a:prstClr val="white"/>
                </a:solidFill>
              </a:rPr>
              <a:t>ü</a:t>
            </a:r>
            <a:r>
              <a:rPr lang="tr-TR" b="1" baseline="-25000" dirty="0">
                <a:solidFill>
                  <a:prstClr val="white"/>
                </a:solidFill>
              </a:rPr>
              <a:t>(n)</a:t>
            </a:r>
            <a:r>
              <a:rPr lang="tr-TR" b="1" dirty="0">
                <a:solidFill>
                  <a:prstClr val="white"/>
                </a:solidFill>
              </a:rPr>
              <a:t>	: Ürünün yıllık üretim kapasitesi (adet/yıl)</a:t>
            </a: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23322"/>
              </p:ext>
            </p:extLst>
          </p:nvPr>
        </p:nvGraphicFramePr>
        <p:xfrm>
          <a:off x="667364" y="4654251"/>
          <a:ext cx="5671185" cy="1962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0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3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400" dirty="0">
                          <a:effectLst/>
                        </a:rPr>
                        <a:t>Ürün cinsi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400">
                          <a:effectLst/>
                        </a:rPr>
                        <a:t>B (en az)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400">
                          <a:effectLst/>
                        </a:rPr>
                        <a:t>(adam.saat/adet)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400">
                          <a:effectLst/>
                        </a:rPr>
                        <a:t>B (en fazla)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400">
                          <a:effectLst/>
                        </a:rPr>
                        <a:t>(adam.saat/adet)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400" dirty="0">
                          <a:effectLst/>
                        </a:rPr>
                        <a:t>Ahşap sandalye 	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400">
                          <a:effectLst/>
                        </a:rPr>
                        <a:t>1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33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400">
                          <a:effectLst/>
                        </a:rPr>
                        <a:t>3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400" dirty="0">
                          <a:effectLst/>
                        </a:rPr>
                        <a:t>Ahşap koltuk (tekli)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400">
                          <a:effectLst/>
                        </a:rPr>
                        <a:t>2,5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33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400">
                          <a:effectLst/>
                        </a:rPr>
                        <a:t>6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400" dirty="0">
                          <a:effectLst/>
                        </a:rPr>
                        <a:t>Ahşap koltuk takımı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400">
                          <a:effectLst/>
                        </a:rPr>
                        <a:t>12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33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400">
                          <a:effectLst/>
                        </a:rPr>
                        <a:t>32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400" dirty="0">
                          <a:effectLst/>
                        </a:rPr>
                        <a:t>Ahşap kanepe (üçlü)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400">
                          <a:effectLst/>
                        </a:rPr>
                        <a:t>4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33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400">
                          <a:effectLst/>
                        </a:rPr>
                        <a:t>10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400" dirty="0">
                          <a:effectLst/>
                        </a:rPr>
                        <a:t>Ahşap salon takımı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400">
                          <a:effectLst/>
                        </a:rPr>
                        <a:t>15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33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400">
                          <a:effectLst/>
                        </a:rPr>
                        <a:t>30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400" dirty="0">
                          <a:effectLst/>
                        </a:rPr>
                        <a:t>Diğer ürünler 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400" dirty="0" err="1">
                          <a:effectLst/>
                        </a:rPr>
                        <a:t>Kronometrajla</a:t>
                      </a:r>
                      <a:r>
                        <a:rPr lang="tr-TR" sz="1400" dirty="0">
                          <a:effectLst/>
                        </a:rPr>
                        <a:t> belirlenir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89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4 Resim" descr="tobb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ikdörtgen 4"/>
          <p:cNvSpPr/>
          <p:nvPr/>
        </p:nvSpPr>
        <p:spPr>
          <a:xfrm>
            <a:off x="305780" y="1844824"/>
            <a:ext cx="85324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FFFF00"/>
                </a:solidFill>
              </a:rPr>
              <a:t>Örnek: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sz="2400" b="1" dirty="0">
                <a:solidFill>
                  <a:prstClr val="white"/>
                </a:solidFill>
              </a:rPr>
              <a:t>20 elemanın çalıştığı ahşap sandalye ve koltuk takımı üreten bir işletmede, iş gücü kapasitesi %20 oranında sandalye, %80 oranında koltuk takımı üretimine tahsis edildiğine göre, yıllık iş gücü kapasitesi</a:t>
            </a:r>
            <a:r>
              <a:rPr lang="tr-TR" sz="2400" b="1" dirty="0" smtClean="0">
                <a:solidFill>
                  <a:prstClr val="white"/>
                </a:solidFill>
              </a:rPr>
              <a:t>:</a:t>
            </a:r>
          </a:p>
          <a:p>
            <a:endParaRPr lang="tr-TR" sz="2400" b="1" dirty="0">
              <a:solidFill>
                <a:prstClr val="white"/>
              </a:solidFill>
            </a:endParaRPr>
          </a:p>
          <a:p>
            <a:r>
              <a:rPr lang="tr-TR" sz="2400" b="1" dirty="0">
                <a:solidFill>
                  <a:prstClr val="white"/>
                </a:solidFill>
              </a:rPr>
              <a:t>20 x 8 x 300 = 48.000 </a:t>
            </a:r>
            <a:r>
              <a:rPr lang="tr-TR" sz="2400" b="1" dirty="0" err="1" smtClean="0">
                <a:solidFill>
                  <a:prstClr val="white"/>
                </a:solidFill>
              </a:rPr>
              <a:t>adam.saat</a:t>
            </a:r>
            <a:endParaRPr lang="tr-TR" sz="2400" b="1" dirty="0" smtClean="0">
              <a:solidFill>
                <a:prstClr val="white"/>
              </a:solidFill>
            </a:endParaRPr>
          </a:p>
          <a:p>
            <a:endParaRPr lang="tr-TR" sz="2400" b="1" dirty="0">
              <a:solidFill>
                <a:prstClr val="white"/>
              </a:solidFill>
            </a:endParaRPr>
          </a:p>
          <a:p>
            <a:r>
              <a:rPr lang="tr-TR" sz="2400" b="1" dirty="0">
                <a:solidFill>
                  <a:prstClr val="white"/>
                </a:solidFill>
              </a:rPr>
              <a:t>Üretim kapasitesi</a:t>
            </a:r>
            <a:r>
              <a:rPr lang="tr-TR" sz="2400" b="1" dirty="0" smtClean="0">
                <a:solidFill>
                  <a:prstClr val="white"/>
                </a:solidFill>
              </a:rPr>
              <a:t>:</a:t>
            </a:r>
          </a:p>
          <a:p>
            <a:endParaRPr lang="tr-TR" sz="2400" b="1" dirty="0" smtClean="0">
              <a:solidFill>
                <a:prstClr val="white"/>
              </a:solidFill>
            </a:endParaRPr>
          </a:p>
          <a:p>
            <a:r>
              <a:rPr lang="tr-TR" sz="2400" b="1" dirty="0" smtClean="0">
                <a:solidFill>
                  <a:prstClr val="white"/>
                </a:solidFill>
              </a:rPr>
              <a:t>Ahşap </a:t>
            </a:r>
            <a:r>
              <a:rPr lang="tr-TR" sz="2400" b="1" dirty="0">
                <a:solidFill>
                  <a:prstClr val="white"/>
                </a:solidFill>
              </a:rPr>
              <a:t>sandalye 	: 48.000 x 0,20 / 2	= 	4.800 adet/yıl</a:t>
            </a:r>
          </a:p>
          <a:p>
            <a:r>
              <a:rPr lang="tr-TR" sz="2400" b="1" dirty="0">
                <a:solidFill>
                  <a:prstClr val="white"/>
                </a:solidFill>
              </a:rPr>
              <a:t>Koltuk takımı	</a:t>
            </a:r>
            <a:r>
              <a:rPr lang="tr-TR" sz="2400" b="1" dirty="0" smtClean="0">
                <a:solidFill>
                  <a:prstClr val="white"/>
                </a:solidFill>
              </a:rPr>
              <a:t>	: </a:t>
            </a:r>
            <a:r>
              <a:rPr lang="tr-TR" sz="2400" b="1" dirty="0">
                <a:solidFill>
                  <a:prstClr val="white"/>
                </a:solidFill>
              </a:rPr>
              <a:t>48.000 x 0,80 / 25	= 	1.536 adet/yıl</a:t>
            </a:r>
          </a:p>
        </p:txBody>
      </p:sp>
    </p:spTree>
    <p:extLst>
      <p:ext uri="{BB962C8B-B14F-4D97-AF65-F5344CB8AC3E}">
        <p14:creationId xmlns:p14="http://schemas.microsoft.com/office/powerpoint/2010/main" val="170897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4 Resim" descr="tobb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ikdörtgen 1"/>
          <p:cNvSpPr/>
          <p:nvPr/>
        </p:nvSpPr>
        <p:spPr>
          <a:xfrm>
            <a:off x="539552" y="1700808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FFFF00"/>
                </a:solidFill>
              </a:rPr>
              <a:t>B-Ahşap iskeleti hazır olarak temin edilen, montaj ve döşeme işlemi işyerinde yapılan ürünler veya tüm parçaları hazır alınan ve işletmede montajı yapılan ürünler:</a:t>
            </a:r>
            <a:endParaRPr lang="tr-TR" sz="2400" dirty="0">
              <a:solidFill>
                <a:srgbClr val="FFFF00"/>
              </a:solidFill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959628"/>
              </p:ext>
            </p:extLst>
          </p:nvPr>
        </p:nvGraphicFramePr>
        <p:xfrm>
          <a:off x="539552" y="3068960"/>
          <a:ext cx="7513302" cy="3154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8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5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9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2000" dirty="0">
                          <a:effectLst/>
                        </a:rPr>
                        <a:t>Ürün cinsi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2000">
                          <a:effectLst/>
                        </a:rPr>
                        <a:t>B (en az)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2000">
                          <a:effectLst/>
                        </a:rPr>
                        <a:t>(adam.saat/adet)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2000" dirty="0">
                          <a:effectLst/>
                        </a:rPr>
                        <a:t>B (en fazla)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2000" dirty="0">
                          <a:effectLst/>
                        </a:rPr>
                        <a:t>(</a:t>
                      </a:r>
                      <a:r>
                        <a:rPr lang="tr-TR" sz="2000" dirty="0" err="1">
                          <a:effectLst/>
                        </a:rPr>
                        <a:t>adam.saat</a:t>
                      </a:r>
                      <a:r>
                        <a:rPr lang="tr-TR" sz="2000" dirty="0">
                          <a:effectLst/>
                        </a:rPr>
                        <a:t>/adet)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2000" dirty="0">
                          <a:effectLst/>
                        </a:rPr>
                        <a:t>Ahşap sandalye 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957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2000">
                          <a:effectLst/>
                        </a:rPr>
                        <a:t>0,50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33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2000">
                          <a:effectLst/>
                        </a:rPr>
                        <a:t> 1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2000" dirty="0">
                          <a:effectLst/>
                        </a:rPr>
                        <a:t>Ahşap koltuk (tekli)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957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2000">
                          <a:effectLst/>
                        </a:rPr>
                        <a:t>1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33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2000">
                          <a:effectLst/>
                        </a:rPr>
                        <a:t> 2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2000" dirty="0">
                          <a:effectLst/>
                        </a:rPr>
                        <a:t>Ahşap koltuk takımı 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957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2000">
                          <a:effectLst/>
                        </a:rPr>
                        <a:t>5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33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2000">
                          <a:effectLst/>
                        </a:rPr>
                        <a:t>12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2000" dirty="0">
                          <a:effectLst/>
                        </a:rPr>
                        <a:t>Ahşap kanepe (üçlü)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957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2000">
                          <a:effectLst/>
                        </a:rPr>
                        <a:t>2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33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2000">
                          <a:effectLst/>
                        </a:rPr>
                        <a:t> 5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2000">
                          <a:effectLst/>
                        </a:rPr>
                        <a:t>Ahşap salon takımı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2000" dirty="0">
                          <a:effectLst/>
                        </a:rPr>
                        <a:t>              8 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33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2000">
                          <a:effectLst/>
                        </a:rPr>
                        <a:t>17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2000">
                          <a:effectLst/>
                        </a:rPr>
                        <a:t>Diğer ürünler 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2000" dirty="0" err="1">
                          <a:effectLst/>
                        </a:rPr>
                        <a:t>Kronometrajla</a:t>
                      </a:r>
                      <a:r>
                        <a:rPr lang="tr-TR" sz="2000" dirty="0">
                          <a:effectLst/>
                        </a:rPr>
                        <a:t> belirlenir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675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4 Resim" descr="tobb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ikdörtgen 4"/>
          <p:cNvSpPr/>
          <p:nvPr/>
        </p:nvSpPr>
        <p:spPr>
          <a:xfrm>
            <a:off x="377788" y="2348880"/>
            <a:ext cx="86044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FFFF00"/>
                </a:solidFill>
              </a:rPr>
              <a:t>Örnek: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b="1" dirty="0">
                <a:solidFill>
                  <a:prstClr val="white"/>
                </a:solidFill>
              </a:rPr>
              <a:t>20 işçinin çalıştığı, ahşap iskeletlerini hazır olarak temin ederek montaj ve döşeme işlemleri ile ahşap sandalye ve koltuk takımı üreten bir işletmede, yıllık iş gücü kapasitesi %20 oranında sandalye, %80 oranında da koltuk takımı üretimine tahsis edildiğine göre, yıllık iş gücü kapasitesi</a:t>
            </a:r>
            <a:r>
              <a:rPr lang="tr-TR" sz="2400" b="1" dirty="0" smtClean="0">
                <a:solidFill>
                  <a:prstClr val="white"/>
                </a:solidFill>
              </a:rPr>
              <a:t>:</a:t>
            </a:r>
          </a:p>
          <a:p>
            <a:endParaRPr lang="tr-TR" sz="2400" b="1" dirty="0">
              <a:solidFill>
                <a:prstClr val="white"/>
              </a:solidFill>
            </a:endParaRPr>
          </a:p>
          <a:p>
            <a:r>
              <a:rPr lang="tr-TR" sz="2400" b="1" dirty="0">
                <a:solidFill>
                  <a:prstClr val="white"/>
                </a:solidFill>
              </a:rPr>
              <a:t>20 x 8 x 300  = 48.000 </a:t>
            </a:r>
            <a:r>
              <a:rPr lang="tr-TR" sz="2400" b="1" dirty="0" err="1">
                <a:solidFill>
                  <a:prstClr val="white"/>
                </a:solidFill>
              </a:rPr>
              <a:t>adam.saat</a:t>
            </a:r>
            <a:r>
              <a:rPr lang="tr-TR" sz="2400" b="1" dirty="0">
                <a:solidFill>
                  <a:prstClr val="white"/>
                </a:solidFill>
              </a:rPr>
              <a:t>/yıl</a:t>
            </a:r>
          </a:p>
          <a:p>
            <a:r>
              <a:rPr lang="tr-TR" sz="2400" b="1" dirty="0">
                <a:solidFill>
                  <a:prstClr val="white"/>
                </a:solidFill>
              </a:rPr>
              <a:t>Üretim kapasitesi:</a:t>
            </a:r>
          </a:p>
          <a:p>
            <a:r>
              <a:rPr lang="tr-TR" sz="2400" b="1" dirty="0">
                <a:solidFill>
                  <a:prstClr val="white"/>
                </a:solidFill>
              </a:rPr>
              <a:t>Ahşap sandalye 	: 48.000 x 0,20 / 1	= 	9.600 adet/yıl</a:t>
            </a:r>
          </a:p>
          <a:p>
            <a:r>
              <a:rPr lang="tr-TR" sz="2400" b="1" dirty="0">
                <a:solidFill>
                  <a:prstClr val="white"/>
                </a:solidFill>
              </a:rPr>
              <a:t>Koltuk takımı	: 48.000 x 0,80 / 8	= 	4.800 adet/yıl</a:t>
            </a:r>
          </a:p>
        </p:txBody>
      </p:sp>
    </p:spTree>
    <p:extLst>
      <p:ext uri="{BB962C8B-B14F-4D97-AF65-F5344CB8AC3E}">
        <p14:creationId xmlns:p14="http://schemas.microsoft.com/office/powerpoint/2010/main" val="284198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4 Resim" descr="tobb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598467"/>
              </p:ext>
            </p:extLst>
          </p:nvPr>
        </p:nvGraphicFramePr>
        <p:xfrm>
          <a:off x="1763688" y="4437112"/>
          <a:ext cx="5832647" cy="20882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9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58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5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751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</a:rPr>
                        <a:t>İşgücü İhtiyacı:</a:t>
                      </a:r>
                      <a:endParaRPr lang="tr-TR" sz="120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513">
                <a:tc gridSpan="4"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</a:rPr>
                        <a:t>Firmada 9 usta 95 işçi çalışmaktadır. 1 </a:t>
                      </a:r>
                      <a:r>
                        <a:rPr lang="tr-TR" sz="1200" u="none" strike="noStrike" dirty="0" err="1">
                          <a:effectLst/>
                        </a:rPr>
                        <a:t>adam.saat</a:t>
                      </a:r>
                      <a:r>
                        <a:rPr lang="tr-TR" sz="1200" u="none" strike="noStrike" dirty="0">
                          <a:effectLst/>
                        </a:rPr>
                        <a:t> 1,5 m2</a:t>
                      </a:r>
                      <a:endParaRPr lang="tr-TR" sz="120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51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1,5  x  104  x  8  x  300  =  374.400 m2/yıl </a:t>
                      </a:r>
                      <a:endParaRPr lang="es-ES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513"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642"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Üretimin</a:t>
                      </a:r>
                      <a:br>
                        <a:rPr lang="tr-TR" sz="1100" u="none" strike="noStrike">
                          <a:effectLst/>
                        </a:rPr>
                      </a:br>
                      <a:r>
                        <a:rPr lang="tr-TR" sz="1100" u="none" strike="noStrike">
                          <a:effectLst/>
                        </a:rPr>
                        <a:t>(%)</a:t>
                      </a:r>
                      <a:endParaRPr lang="tr-TR" sz="11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1 tk/ad</a:t>
                      </a:r>
                      <a:br>
                        <a:rPr lang="tr-TR" sz="1100" u="none" strike="noStrike">
                          <a:effectLst/>
                        </a:rPr>
                      </a:br>
                      <a:r>
                        <a:rPr lang="tr-TR" sz="1100" u="none" strike="noStrike">
                          <a:effectLst/>
                        </a:rPr>
                        <a:t>(m2)</a:t>
                      </a:r>
                      <a:endParaRPr lang="tr-TR" sz="11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Yıllık </a:t>
                      </a:r>
                      <a:br>
                        <a:rPr lang="tr-TR" sz="1100" u="none" strike="noStrike">
                          <a:effectLst/>
                        </a:rPr>
                      </a:br>
                      <a:r>
                        <a:rPr lang="tr-TR" sz="1100" u="none" strike="noStrike">
                          <a:effectLst/>
                        </a:rPr>
                        <a:t>Üretim</a:t>
                      </a:r>
                      <a:endParaRPr lang="tr-TR" sz="11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51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Modüler Yatak Odası Takımı</a:t>
                      </a:r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>
                          <a:effectLst/>
                        </a:rPr>
                        <a:t>374400</a:t>
                      </a:r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0,7</a:t>
                      </a:r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45,12</a:t>
                      </a:r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5.809</a:t>
                      </a:r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51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Modüler Yemek Odası Takımı</a:t>
                      </a:r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>
                          <a:effectLst/>
                        </a:rPr>
                        <a:t>374400</a:t>
                      </a:r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0,28</a:t>
                      </a:r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36,23</a:t>
                      </a:r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2.894</a:t>
                      </a:r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51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</a:rPr>
                        <a:t>Modüler Duvar Ünitesi</a:t>
                      </a:r>
                      <a:endParaRPr lang="tr-TR" sz="120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>
                          <a:effectLst/>
                        </a:rPr>
                        <a:t>374400</a:t>
                      </a:r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0,02</a:t>
                      </a:r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12,00</a:t>
                      </a:r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</a:rPr>
                        <a:t>624</a:t>
                      </a:r>
                      <a:endParaRPr lang="tr-TR" sz="120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820354"/>
              </p:ext>
            </p:extLst>
          </p:nvPr>
        </p:nvGraphicFramePr>
        <p:xfrm>
          <a:off x="1691680" y="2204864"/>
          <a:ext cx="5976664" cy="19442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3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8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7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7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7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6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21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 err="1">
                          <a:effectLst/>
                        </a:rPr>
                        <a:t>Ebatlama</a:t>
                      </a:r>
                      <a:r>
                        <a:rPr lang="tr-TR" sz="1200" u="none" strike="noStrike" dirty="0">
                          <a:effectLst/>
                        </a:rPr>
                        <a:t> Kapasitesi:</a:t>
                      </a:r>
                      <a:endParaRPr lang="tr-TR" sz="120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21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Firmada 1 Ebatlama makinesi ve 2 yatar daire testere ebatlama yapmaktadır.</a:t>
                      </a:r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684">
                <a:tc gridSpan="4"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(150+10+10 m2/saat)  x  8  x  300  =  408.000 m2/yıl Ebatlama</a:t>
                      </a:r>
                      <a:endParaRPr lang="fi-FI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219"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21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Kenar Bantlama Kapasitesi:</a:t>
                      </a:r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219">
                <a:tc gridSpan="4"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Firmada 5 adet Kenar Bantama Makinesi bulunmaktadır. </a:t>
                      </a:r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21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Doluluk oranı %70' tir.</a:t>
                      </a:r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21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</a:rPr>
                        <a:t>(5*10 m/</a:t>
                      </a:r>
                      <a:r>
                        <a:rPr lang="tr-TR" sz="1200" u="none" strike="noStrike" dirty="0" err="1">
                          <a:effectLst/>
                        </a:rPr>
                        <a:t>dak</a:t>
                      </a:r>
                      <a:r>
                        <a:rPr lang="tr-TR" sz="1200" u="none" strike="noStrike" dirty="0">
                          <a:effectLst/>
                        </a:rPr>
                        <a:t>) x  60  x  8  x  300  x  0,70  =  5.040.000 m/yıl Kenar Bantlama </a:t>
                      </a:r>
                      <a:endParaRPr lang="tr-TR" sz="120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Metin kutusu 5"/>
          <p:cNvSpPr txBox="1"/>
          <p:nvPr/>
        </p:nvSpPr>
        <p:spPr>
          <a:xfrm>
            <a:off x="751109" y="1628799"/>
            <a:ext cx="3960440" cy="646331"/>
          </a:xfrm>
          <a:prstGeom prst="rect">
            <a:avLst/>
          </a:prstGeom>
          <a:noFill/>
          <a:scene3d>
            <a:camera prst="orthographicFront"/>
            <a:lightRig rig="sunset" dir="t"/>
          </a:scene3d>
          <a:sp3d prstMaterial="dkEdge">
            <a:bevelT prst="slope"/>
            <a:bevelB w="139700" prst="cross"/>
          </a:sp3d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solidFill>
                  <a:srgbClr val="FFFF00"/>
                </a:solidFill>
                <a:latin typeface="Berlin Sans FB Demi" panose="020E0802020502020306" pitchFamily="34" charset="0"/>
              </a:rPr>
              <a:t>Örnek Hesap</a:t>
            </a:r>
            <a:endParaRPr lang="tr-TR" sz="3600" b="1" dirty="0">
              <a:solidFill>
                <a:srgbClr val="FFFF00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36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4 Resim" descr="tobb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413307"/>
              </p:ext>
            </p:extLst>
          </p:nvPr>
        </p:nvGraphicFramePr>
        <p:xfrm>
          <a:off x="1187624" y="1412776"/>
          <a:ext cx="6480720" cy="5444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6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8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87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87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4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1106">
                <a:tc>
                  <a:txBody>
                    <a:bodyPr/>
                    <a:lstStyle/>
                    <a:p>
                      <a:pPr algn="l" fontAlgn="b"/>
                      <a:endParaRPr lang="tr-TR" sz="800" b="0" i="0" u="none" strike="noStrike" dirty="0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826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 dirty="0">
                          <a:effectLst/>
                        </a:rPr>
                        <a:t>TÜKETİM  KAPASİTESİ :</a:t>
                      </a:r>
                      <a:endParaRPr lang="tr-TR" sz="800" b="1" i="0" u="none" strike="noStrike" dirty="0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106">
                <a:tc>
                  <a:txBody>
                    <a:bodyPr/>
                    <a:lstStyle/>
                    <a:p>
                      <a:pPr algn="l" fontAlgn="b"/>
                      <a:endParaRPr lang="tr-TR" sz="800" b="0" i="0" u="none" strike="noStrike" dirty="0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106">
                <a:tc>
                  <a:txBody>
                    <a:bodyPr/>
                    <a:lstStyle/>
                    <a:p>
                      <a:pPr algn="l" fontAlgn="b"/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1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 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 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    KULLANILAN MİKTAR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106"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MALZEMENİN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BİRİM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 Yatak Odası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 Yemek Odası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Duvar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GENEL 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106"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CİNSİ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1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Takımı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Takımı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Ünitesi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TOPLAM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11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1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5809</a:t>
                      </a:r>
                      <a:endParaRPr lang="tr-TR" sz="800" b="1" i="0" u="none" strike="noStrike" dirty="0">
                        <a:solidFill>
                          <a:srgbClr val="FF0000"/>
                        </a:solidFill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2894</a:t>
                      </a:r>
                      <a:endParaRPr lang="tr-TR" sz="800" b="1" i="0" u="none" strike="noStrike" dirty="0">
                        <a:solidFill>
                          <a:srgbClr val="FF0000"/>
                        </a:solidFill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624</a:t>
                      </a:r>
                      <a:endParaRPr lang="tr-TR" sz="800" b="1" i="0" u="none" strike="noStrike" dirty="0">
                        <a:solidFill>
                          <a:srgbClr val="FF0000"/>
                        </a:solidFill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 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11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SUNTALAM (30 mm)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m2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5,85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33983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11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SUNTALAM (25 mm)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m2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10,11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9,18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3,5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87480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11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SUNTALAM (18 mm)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m2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29,16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27,05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5,0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250793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11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HIGHGLOSS PANEL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m2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10,02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7,9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3,5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83253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 dirty="0">
                          <a:effectLst/>
                        </a:rPr>
                        <a:t>SUNTA (6 mm)</a:t>
                      </a:r>
                      <a:endParaRPr lang="tr-TR" sz="800" b="0" i="0" u="none" strike="noStrike" dirty="0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m2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16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13,1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134427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SUNTA (18 mm)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m2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5,85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33983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MEBRAN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m2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9,18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7,16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74048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AYNA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m2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4,5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6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 dirty="0">
                          <a:effectLst/>
                        </a:rPr>
                        <a:t>43505</a:t>
                      </a:r>
                      <a:endParaRPr lang="tr-TR" sz="800" b="0" i="0" u="none" strike="noStrike" dirty="0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PVC KENAR BANDI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MT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710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658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350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6247042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RAY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TK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20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14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6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160440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RAY AKSAMI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adet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251172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VİDA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adet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460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440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162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4046588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TUTKAL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kg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1,95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1,07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1,5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15360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AMBALAJ BANTI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adet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4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4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36060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AMBALAJ KARTONU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adet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26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24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227978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KÖŞE KORUYUCU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adet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163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48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976819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KULP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adet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16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4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118508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IŞIKLI ASKILIK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adet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5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29045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08238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AYDINLATMA MALZEMESİ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Takım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3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6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36039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BOY KULP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MT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16,3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94687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PANTOLONLUK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adet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5809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SÜRGÜ MEKANİZMASI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adet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11618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MİNİFİX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adet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265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247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2254203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KAVELA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adet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265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247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2254203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KÖŞE BAĞLANTI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adet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4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23236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MODÜLER MALZEME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adet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11618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BAZA ÜSTÜ TAKIM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adet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5809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KUMAŞ-SUNİ DERİ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MT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69708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SÜNGER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M3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0,5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2905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MDF PROFİL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MT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18,1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52381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CAM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M2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7,5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21705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MASA RAYI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adet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2894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MENTEŞE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adet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>
                          <a:effectLst/>
                        </a:rPr>
                        <a:t>81032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26206"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u="none" strike="noStrike">
                          <a:effectLst/>
                        </a:rPr>
                        <a:t>SANDALYE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adet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8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800" u="none" strike="noStrike" dirty="0">
                          <a:effectLst/>
                        </a:rPr>
                        <a:t>23152</a:t>
                      </a:r>
                      <a:endParaRPr lang="tr-TR" sz="800" b="0" i="0" u="none" strike="noStrike" dirty="0">
                        <a:effectLst/>
                        <a:latin typeface="Arial Tur"/>
                      </a:endParaRPr>
                    </a:p>
                  </a:txBody>
                  <a:tcPr marL="5506" marR="5506" marT="5506" marB="0" anchor="b"/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14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4 Resim" descr="tobb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Metin kutusu 3"/>
          <p:cNvSpPr txBox="1"/>
          <p:nvPr/>
        </p:nvSpPr>
        <p:spPr>
          <a:xfrm>
            <a:off x="2411760" y="3429000"/>
            <a:ext cx="42963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000" dirty="0" smtClean="0">
                <a:solidFill>
                  <a:prstClr val="black"/>
                </a:solidFill>
                <a:latin typeface="Berlin Sans FB Demi" panose="020E0802020502020306" pitchFamily="34" charset="0"/>
              </a:rPr>
              <a:t>Teşekkürler</a:t>
            </a:r>
            <a:endParaRPr lang="tr-TR" sz="6000" dirty="0">
              <a:solidFill>
                <a:prstClr val="black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0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115212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pic>
        <p:nvPicPr>
          <p:cNvPr id="10" name="4 Resim" descr="tobb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" name="Diyagram 19"/>
          <p:cNvGraphicFramePr/>
          <p:nvPr>
            <p:extLst>
              <p:ext uri="{D42A27DB-BD31-4B8C-83A1-F6EECF244321}">
                <p14:modId xmlns:p14="http://schemas.microsoft.com/office/powerpoint/2010/main" val="3650009216"/>
              </p:ext>
            </p:extLst>
          </p:nvPr>
        </p:nvGraphicFramePr>
        <p:xfrm>
          <a:off x="467544" y="1772816"/>
          <a:ext cx="6264696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776227249"/>
              </p:ext>
            </p:extLst>
          </p:nvPr>
        </p:nvGraphicFramePr>
        <p:xfrm>
          <a:off x="1907704" y="2924944"/>
          <a:ext cx="6959177" cy="2299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" name="Dikdörtgen 1"/>
          <p:cNvSpPr/>
          <p:nvPr/>
        </p:nvSpPr>
        <p:spPr>
          <a:xfrm>
            <a:off x="467544" y="5301208"/>
            <a:ext cx="8136904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r-TR" sz="2400" b="1" dirty="0">
                <a:solidFill>
                  <a:prstClr val="white"/>
                </a:solidFill>
              </a:rPr>
              <a:t>Kereste Kapasitesi </a:t>
            </a:r>
            <a:r>
              <a:rPr lang="tr-TR" sz="2400" b="1" dirty="0" smtClean="0">
                <a:solidFill>
                  <a:prstClr val="white"/>
                </a:solidFill>
              </a:rPr>
              <a:t>	T </a:t>
            </a:r>
            <a:r>
              <a:rPr lang="tr-TR" sz="2400" b="1" dirty="0">
                <a:solidFill>
                  <a:prstClr val="white"/>
                </a:solidFill>
              </a:rPr>
              <a:t>X 0,75 </a:t>
            </a:r>
            <a:endParaRPr lang="tr-TR" sz="2400" b="1" dirty="0" smtClean="0">
              <a:solidFill>
                <a:prstClr val="white"/>
              </a:solidFill>
            </a:endParaRPr>
          </a:p>
          <a:p>
            <a:r>
              <a:rPr lang="tr-TR" sz="2400" b="1" dirty="0" smtClean="0">
                <a:solidFill>
                  <a:prstClr val="white"/>
                </a:solidFill>
              </a:rPr>
              <a:t>Ahşap </a:t>
            </a:r>
            <a:r>
              <a:rPr lang="tr-TR" sz="2400" b="1" dirty="0">
                <a:solidFill>
                  <a:prstClr val="white"/>
                </a:solidFill>
              </a:rPr>
              <a:t>Palet, Sandık </a:t>
            </a:r>
            <a:r>
              <a:rPr lang="tr-TR" sz="2400" b="1" dirty="0" err="1">
                <a:solidFill>
                  <a:prstClr val="white"/>
                </a:solidFill>
              </a:rPr>
              <a:t>v.b</a:t>
            </a:r>
            <a:r>
              <a:rPr lang="tr-TR" sz="2400" b="1" dirty="0">
                <a:solidFill>
                  <a:prstClr val="white"/>
                </a:solidFill>
              </a:rPr>
              <a:t>. için Kereste Kapasitesi </a:t>
            </a:r>
            <a:r>
              <a:rPr lang="tr-TR" sz="2400" b="1" dirty="0" smtClean="0">
                <a:solidFill>
                  <a:prstClr val="white"/>
                </a:solidFill>
              </a:rPr>
              <a:t>	T </a:t>
            </a:r>
            <a:r>
              <a:rPr lang="tr-TR" sz="2400" b="1" dirty="0">
                <a:solidFill>
                  <a:prstClr val="white"/>
                </a:solidFill>
              </a:rPr>
              <a:t>X 0,65</a:t>
            </a:r>
          </a:p>
        </p:txBody>
      </p:sp>
    </p:spTree>
    <p:extLst>
      <p:ext uri="{BB962C8B-B14F-4D97-AF65-F5344CB8AC3E}">
        <p14:creationId xmlns:p14="http://schemas.microsoft.com/office/powerpoint/2010/main" val="212785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4287574253"/>
              </p:ext>
            </p:extLst>
          </p:nvPr>
        </p:nvGraphicFramePr>
        <p:xfrm>
          <a:off x="2051720" y="1988840"/>
          <a:ext cx="4299297" cy="659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315559667"/>
              </p:ext>
            </p:extLst>
          </p:nvPr>
        </p:nvGraphicFramePr>
        <p:xfrm>
          <a:off x="827584" y="3501007"/>
          <a:ext cx="7344816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4" name="Diyagram 13"/>
          <p:cNvGraphicFramePr/>
          <p:nvPr>
            <p:extLst>
              <p:ext uri="{D42A27DB-BD31-4B8C-83A1-F6EECF244321}">
                <p14:modId xmlns:p14="http://schemas.microsoft.com/office/powerpoint/2010/main" val="1726722641"/>
              </p:ext>
            </p:extLst>
          </p:nvPr>
        </p:nvGraphicFramePr>
        <p:xfrm>
          <a:off x="755576" y="5301207"/>
          <a:ext cx="7344816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pic>
        <p:nvPicPr>
          <p:cNvPr id="16" name="4 Resim" descr="tobb_logo.png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Metin kutusu 1"/>
          <p:cNvSpPr txBox="1"/>
          <p:nvPr/>
        </p:nvSpPr>
        <p:spPr>
          <a:xfrm>
            <a:off x="1547710" y="2852936"/>
            <a:ext cx="6048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prstClr val="white"/>
                </a:solidFill>
              </a:rPr>
              <a:t>1 adet Arabalı şerit testeresi olan bir tesis için </a:t>
            </a:r>
            <a:endParaRPr lang="tr-TR" sz="2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693864" y="1124744"/>
            <a:ext cx="800434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000" b="1" dirty="0">
                <a:solidFill>
                  <a:srgbClr val="FFFF00"/>
                </a:solidFill>
              </a:rPr>
              <a:t>Isıl İşlem Fırını Kapasitesi </a:t>
            </a:r>
            <a:endParaRPr lang="tr-TR" sz="4000" b="1" dirty="0" smtClean="0">
              <a:solidFill>
                <a:srgbClr val="FFFF00"/>
              </a:solidFill>
            </a:endParaRPr>
          </a:p>
          <a:p>
            <a:endParaRPr lang="tr-TR" sz="4000" b="1" dirty="0" smtClean="0">
              <a:solidFill>
                <a:srgbClr val="FFFF00"/>
              </a:solidFill>
            </a:endParaRPr>
          </a:p>
          <a:p>
            <a:endParaRPr lang="tr-TR" dirty="0">
              <a:solidFill>
                <a:prstClr val="black"/>
              </a:solidFill>
            </a:endParaRPr>
          </a:p>
          <a:p>
            <a:r>
              <a:rPr lang="tr-TR" sz="3600" b="1" dirty="0" smtClean="0">
                <a:solidFill>
                  <a:prstClr val="white"/>
                </a:solidFill>
              </a:rPr>
              <a:t>K </a:t>
            </a:r>
            <a:r>
              <a:rPr lang="tr-TR" sz="3600" b="1" dirty="0">
                <a:solidFill>
                  <a:prstClr val="white"/>
                </a:solidFill>
              </a:rPr>
              <a:t>= F x Ş x D x 300 = …..</a:t>
            </a:r>
            <a:r>
              <a:rPr lang="tr-TR" sz="3600" b="1" dirty="0" smtClean="0">
                <a:solidFill>
                  <a:prstClr val="white"/>
                </a:solidFill>
              </a:rPr>
              <a:t>m3/yıl</a:t>
            </a:r>
          </a:p>
          <a:p>
            <a:endParaRPr lang="tr-TR" sz="3600" b="1" dirty="0" smtClean="0">
              <a:solidFill>
                <a:prstClr val="white"/>
              </a:solidFill>
            </a:endParaRPr>
          </a:p>
          <a:p>
            <a:endParaRPr lang="tr-TR" dirty="0" smtClean="0">
              <a:solidFill>
                <a:prstClr val="black"/>
              </a:solidFill>
            </a:endParaRPr>
          </a:p>
          <a:p>
            <a:r>
              <a:rPr lang="tr-TR" sz="2400" b="1" dirty="0" smtClean="0">
                <a:solidFill>
                  <a:prstClr val="white"/>
                </a:solidFill>
              </a:rPr>
              <a:t>F </a:t>
            </a:r>
            <a:r>
              <a:rPr lang="tr-TR" sz="2400" b="1" dirty="0">
                <a:solidFill>
                  <a:prstClr val="white"/>
                </a:solidFill>
              </a:rPr>
              <a:t>: Fırın kapasitesi </a:t>
            </a:r>
            <a:r>
              <a:rPr lang="tr-TR" sz="2400" b="1" dirty="0" smtClean="0">
                <a:solidFill>
                  <a:prstClr val="white"/>
                </a:solidFill>
              </a:rPr>
              <a:t>(Fırın iç ölçülerine göre m3/şarj</a:t>
            </a:r>
            <a:r>
              <a:rPr lang="tr-TR" sz="2400" b="1" dirty="0">
                <a:solidFill>
                  <a:prstClr val="white"/>
                </a:solidFill>
              </a:rPr>
              <a:t>) </a:t>
            </a:r>
            <a:endParaRPr lang="tr-TR" sz="2400" b="1" dirty="0" smtClean="0">
              <a:solidFill>
                <a:prstClr val="white"/>
              </a:solidFill>
            </a:endParaRPr>
          </a:p>
          <a:p>
            <a:r>
              <a:rPr lang="tr-TR" sz="2400" b="1" dirty="0" smtClean="0">
                <a:solidFill>
                  <a:prstClr val="white"/>
                </a:solidFill>
              </a:rPr>
              <a:t>Ş</a:t>
            </a:r>
            <a:r>
              <a:rPr lang="tr-TR" sz="2400" b="1" dirty="0">
                <a:solidFill>
                  <a:prstClr val="white"/>
                </a:solidFill>
              </a:rPr>
              <a:t>: Günlük şarj sayısı (8 saatte en fazla 2 şarj alınmalıdır) </a:t>
            </a:r>
            <a:endParaRPr lang="tr-TR" sz="2400" b="1" dirty="0" smtClean="0">
              <a:solidFill>
                <a:prstClr val="white"/>
              </a:solidFill>
            </a:endParaRPr>
          </a:p>
          <a:p>
            <a:r>
              <a:rPr lang="tr-TR" sz="2400" b="1" dirty="0" smtClean="0">
                <a:solidFill>
                  <a:prstClr val="white"/>
                </a:solidFill>
              </a:rPr>
              <a:t>D</a:t>
            </a:r>
            <a:r>
              <a:rPr lang="tr-TR" sz="2400" b="1" dirty="0">
                <a:solidFill>
                  <a:prstClr val="white"/>
                </a:solidFill>
              </a:rPr>
              <a:t>: Fırının doluluk oranı </a:t>
            </a:r>
            <a:r>
              <a:rPr lang="tr-TR" sz="2400" b="1" dirty="0" smtClean="0">
                <a:solidFill>
                  <a:prstClr val="white"/>
                </a:solidFill>
              </a:rPr>
              <a:t>(% 60)</a:t>
            </a:r>
            <a:endParaRPr lang="tr-TR" sz="2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52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0" y="0"/>
            <a:ext cx="914501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800" b="1" dirty="0" smtClean="0">
              <a:solidFill>
                <a:srgbClr val="FFFF00"/>
              </a:solidFill>
            </a:endParaRPr>
          </a:p>
          <a:p>
            <a:endParaRPr lang="tr-TR" sz="2800" b="1" dirty="0">
              <a:solidFill>
                <a:srgbClr val="FFFF00"/>
              </a:solidFill>
            </a:endParaRPr>
          </a:p>
          <a:p>
            <a:r>
              <a:rPr lang="tr-TR" sz="2800" b="1" dirty="0" smtClean="0">
                <a:solidFill>
                  <a:srgbClr val="FFFF00"/>
                </a:solidFill>
              </a:rPr>
              <a:t>Örnek Hesap</a:t>
            </a:r>
          </a:p>
          <a:p>
            <a:r>
              <a:rPr lang="tr-TR" sz="2400" b="1" dirty="0" smtClean="0">
                <a:solidFill>
                  <a:prstClr val="white"/>
                </a:solidFill>
              </a:rPr>
              <a:t>Ahşap palet için kapasite hesabı ;</a:t>
            </a:r>
          </a:p>
          <a:p>
            <a:endParaRPr lang="tr-TR" sz="2400" b="1" dirty="0" smtClean="0">
              <a:solidFill>
                <a:prstClr val="white"/>
              </a:solidFill>
            </a:endParaRPr>
          </a:p>
          <a:p>
            <a:r>
              <a:rPr lang="tr-TR" sz="2400" b="1" dirty="0" smtClean="0">
                <a:solidFill>
                  <a:prstClr val="white"/>
                </a:solidFill>
              </a:rPr>
              <a:t>Fırının </a:t>
            </a:r>
            <a:r>
              <a:rPr lang="tr-TR" sz="2400" b="1" dirty="0">
                <a:solidFill>
                  <a:prstClr val="white"/>
                </a:solidFill>
              </a:rPr>
              <a:t>İç Boyutları, </a:t>
            </a:r>
          </a:p>
          <a:p>
            <a:r>
              <a:rPr lang="tr-TR" sz="2400" b="1" dirty="0">
                <a:solidFill>
                  <a:prstClr val="white"/>
                </a:solidFill>
              </a:rPr>
              <a:t>8.0m x 5.30 m x 5.20 m  = 220 m</a:t>
            </a:r>
            <a:r>
              <a:rPr lang="tr-TR" sz="2400" b="1" baseline="30000" dirty="0">
                <a:solidFill>
                  <a:prstClr val="white"/>
                </a:solidFill>
              </a:rPr>
              <a:t>3</a:t>
            </a:r>
            <a:endParaRPr lang="tr-TR" sz="2400" b="1" dirty="0">
              <a:solidFill>
                <a:prstClr val="white"/>
              </a:solidFill>
            </a:endParaRPr>
          </a:p>
          <a:p>
            <a:endParaRPr lang="tr-TR" sz="2400" b="1" dirty="0" smtClean="0">
              <a:solidFill>
                <a:prstClr val="white"/>
              </a:solidFill>
            </a:endParaRPr>
          </a:p>
          <a:p>
            <a:r>
              <a:rPr lang="tr-TR" sz="2400" b="1" dirty="0" smtClean="0">
                <a:solidFill>
                  <a:prstClr val="white"/>
                </a:solidFill>
              </a:rPr>
              <a:t>120 </a:t>
            </a:r>
            <a:r>
              <a:rPr lang="tr-TR" sz="2400" b="1" dirty="0">
                <a:solidFill>
                  <a:prstClr val="white"/>
                </a:solidFill>
              </a:rPr>
              <a:t>cm x 100 cm x 13 cm ebadındaki ahşap palet için (Tekli Diziliş),</a:t>
            </a:r>
          </a:p>
          <a:p>
            <a:r>
              <a:rPr lang="tr-TR" sz="2400" b="1" dirty="0">
                <a:solidFill>
                  <a:prstClr val="white"/>
                </a:solidFill>
              </a:rPr>
              <a:t>120 cm x 100 cm x 13 cm ebadındaki ahşap paletin brüt hacmi = 0,156 </a:t>
            </a:r>
            <a:r>
              <a:rPr lang="tr-TR" sz="2400" b="1" dirty="0" smtClean="0">
                <a:solidFill>
                  <a:prstClr val="white"/>
                </a:solidFill>
              </a:rPr>
              <a:t>dm</a:t>
            </a:r>
            <a:r>
              <a:rPr lang="tr-TR" sz="2400" b="1" baseline="30000" dirty="0" smtClean="0">
                <a:solidFill>
                  <a:prstClr val="white"/>
                </a:solidFill>
              </a:rPr>
              <a:t>3</a:t>
            </a:r>
          </a:p>
          <a:p>
            <a:r>
              <a:rPr lang="tr-TR" sz="2400" b="1" dirty="0" smtClean="0">
                <a:solidFill>
                  <a:prstClr val="white"/>
                </a:solidFill>
              </a:rPr>
              <a:t> </a:t>
            </a:r>
            <a:r>
              <a:rPr lang="tr-TR" sz="2400" b="1" dirty="0">
                <a:solidFill>
                  <a:prstClr val="white"/>
                </a:solidFill>
              </a:rPr>
              <a:t>Isıl İşlem Fırınının Kapasitesi= 220 m</a:t>
            </a:r>
            <a:r>
              <a:rPr lang="tr-TR" sz="2400" b="1" baseline="30000" dirty="0">
                <a:solidFill>
                  <a:prstClr val="white"/>
                </a:solidFill>
              </a:rPr>
              <a:t>3</a:t>
            </a:r>
            <a:r>
              <a:rPr lang="tr-TR" sz="2400" b="1" dirty="0">
                <a:solidFill>
                  <a:prstClr val="white"/>
                </a:solidFill>
              </a:rPr>
              <a:t>xTekSarj x 0,60 /0,156 = 846 Adet Ahşap Palet/Tek </a:t>
            </a:r>
            <a:r>
              <a:rPr lang="tr-TR" sz="2400" b="1" dirty="0" smtClean="0">
                <a:solidFill>
                  <a:prstClr val="white"/>
                </a:solidFill>
              </a:rPr>
              <a:t>Şarj</a:t>
            </a:r>
          </a:p>
          <a:p>
            <a:endParaRPr lang="tr-TR" sz="2400" b="1" dirty="0">
              <a:solidFill>
                <a:prstClr val="white"/>
              </a:solidFill>
            </a:endParaRPr>
          </a:p>
          <a:p>
            <a:endParaRPr lang="tr-TR" sz="2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38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0" y="0"/>
            <a:ext cx="914501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b="1" dirty="0" smtClean="0">
              <a:solidFill>
                <a:prstClr val="white"/>
              </a:solidFill>
            </a:endParaRPr>
          </a:p>
          <a:p>
            <a:endParaRPr lang="tr-TR" sz="2400" b="1" dirty="0">
              <a:solidFill>
                <a:prstClr val="white"/>
              </a:solidFill>
            </a:endParaRPr>
          </a:p>
          <a:p>
            <a:endParaRPr lang="tr-TR" sz="2400" b="1" dirty="0" smtClean="0">
              <a:solidFill>
                <a:prstClr val="white"/>
              </a:solidFill>
            </a:endParaRPr>
          </a:p>
          <a:p>
            <a:endParaRPr lang="tr-TR" sz="2400" b="1" dirty="0">
              <a:solidFill>
                <a:prstClr val="white"/>
              </a:solidFill>
            </a:endParaRPr>
          </a:p>
          <a:p>
            <a:endParaRPr lang="tr-TR" sz="2400" b="1" dirty="0" smtClean="0">
              <a:solidFill>
                <a:prstClr val="white"/>
              </a:solidFill>
            </a:endParaRPr>
          </a:p>
          <a:p>
            <a:r>
              <a:rPr lang="tr-TR" sz="2400" b="1" dirty="0" smtClean="0">
                <a:solidFill>
                  <a:prstClr val="white"/>
                </a:solidFill>
              </a:rPr>
              <a:t>Günde </a:t>
            </a:r>
            <a:r>
              <a:rPr lang="tr-TR" sz="2400" b="1" dirty="0">
                <a:solidFill>
                  <a:prstClr val="white"/>
                </a:solidFill>
              </a:rPr>
              <a:t>2 ısıl işlem uygulaması yapılabileceğini varsayarsak</a:t>
            </a:r>
            <a:r>
              <a:rPr lang="tr-TR" sz="2400" b="1" dirty="0" smtClean="0">
                <a:solidFill>
                  <a:prstClr val="white"/>
                </a:solidFill>
              </a:rPr>
              <a:t>,</a:t>
            </a:r>
          </a:p>
          <a:p>
            <a:endParaRPr lang="tr-TR" sz="2400" b="1" dirty="0">
              <a:solidFill>
                <a:prstClr val="white"/>
              </a:solidFill>
            </a:endParaRPr>
          </a:p>
          <a:p>
            <a:r>
              <a:rPr lang="tr-TR" sz="2400" b="1" dirty="0">
                <a:solidFill>
                  <a:prstClr val="white"/>
                </a:solidFill>
              </a:rPr>
              <a:t>Isıl İşlem Fırınının Kapasitesi= 846 Adet x 2 Şarj  = 1692 Adet Ahşap Palet /Gün</a:t>
            </a:r>
          </a:p>
          <a:p>
            <a:r>
              <a:rPr lang="tr-TR" sz="2400" b="1" dirty="0">
                <a:solidFill>
                  <a:prstClr val="white"/>
                </a:solidFill>
              </a:rPr>
              <a:t>Yılda 300 gün çalışıldığını kabul edersek</a:t>
            </a:r>
            <a:r>
              <a:rPr lang="tr-TR" sz="2400" b="1" dirty="0" smtClean="0">
                <a:solidFill>
                  <a:prstClr val="white"/>
                </a:solidFill>
              </a:rPr>
              <a:t>,</a:t>
            </a:r>
          </a:p>
          <a:p>
            <a:endParaRPr lang="tr-TR" sz="2400" b="1" dirty="0">
              <a:solidFill>
                <a:prstClr val="white"/>
              </a:solidFill>
            </a:endParaRPr>
          </a:p>
          <a:p>
            <a:r>
              <a:rPr lang="tr-TR" sz="2400" b="1" dirty="0">
                <a:solidFill>
                  <a:prstClr val="white"/>
                </a:solidFill>
              </a:rPr>
              <a:t>Isıl İşlem Fırınının yıllık kapasitesi=  1692 Adet  x 300 Gün = 507.600 Adet ahşap Palet/Yıl</a:t>
            </a:r>
          </a:p>
        </p:txBody>
      </p:sp>
    </p:spTree>
    <p:extLst>
      <p:ext uri="{BB962C8B-B14F-4D97-AF65-F5344CB8AC3E}">
        <p14:creationId xmlns:p14="http://schemas.microsoft.com/office/powerpoint/2010/main" val="201749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4 Resim" descr="tobb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Metin kutusu 5"/>
          <p:cNvSpPr txBox="1"/>
          <p:nvPr/>
        </p:nvSpPr>
        <p:spPr>
          <a:xfrm>
            <a:off x="2743326" y="1556792"/>
            <a:ext cx="46092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Mobilya Üretimi</a:t>
            </a:r>
            <a:endParaRPr lang="tr-TR" sz="40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539552" y="2348880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prstClr val="white"/>
                </a:solidFill>
              </a:rPr>
              <a:t>3.2 KAPASİTE HESAPLAMA YÖNTEMİ 3.2.1 AHŞAP LEVHA ESASLI ÜRÜNLER</a:t>
            </a:r>
          </a:p>
        </p:txBody>
      </p:sp>
      <p:sp>
        <p:nvSpPr>
          <p:cNvPr id="8" name="Dikdörtgen 7"/>
          <p:cNvSpPr/>
          <p:nvPr/>
        </p:nvSpPr>
        <p:spPr>
          <a:xfrm>
            <a:off x="344626" y="3174729"/>
            <a:ext cx="84547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FFFF00"/>
                </a:solidFill>
              </a:rPr>
              <a:t>Ke = H x 8 x 300 H : </a:t>
            </a:r>
            <a:r>
              <a:rPr lang="tr-TR" sz="2400" b="1" dirty="0" err="1">
                <a:solidFill>
                  <a:srgbClr val="FFFF00"/>
                </a:solidFill>
              </a:rPr>
              <a:t>Ebatlama</a:t>
            </a:r>
            <a:r>
              <a:rPr lang="tr-TR" sz="2400" b="1" dirty="0">
                <a:solidFill>
                  <a:srgbClr val="FFFF00"/>
                </a:solidFill>
              </a:rPr>
              <a:t> hızı (m2 /saat) (Aşağıdaki tablodan)</a:t>
            </a:r>
          </a:p>
        </p:txBody>
      </p:sp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833204"/>
              </p:ext>
            </p:extLst>
          </p:nvPr>
        </p:nvGraphicFramePr>
        <p:xfrm>
          <a:off x="251520" y="3618914"/>
          <a:ext cx="5941060" cy="3154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0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200" dirty="0">
                          <a:effectLst/>
                        </a:rPr>
                        <a:t>Makina ve tezgah cinsi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200" dirty="0">
                          <a:effectLst/>
                        </a:rPr>
                        <a:t>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200" dirty="0">
                          <a:effectLst/>
                        </a:rPr>
                        <a:t>Manuel yükleme, boşaltmalı tezgahlarda (m</a:t>
                      </a:r>
                      <a:r>
                        <a:rPr lang="tr-TR" sz="1200" baseline="30000" dirty="0">
                          <a:effectLst/>
                        </a:rPr>
                        <a:t>2</a:t>
                      </a:r>
                      <a:r>
                        <a:rPr lang="tr-TR" sz="1200" dirty="0">
                          <a:effectLst/>
                        </a:rPr>
                        <a:t>/saat)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200">
                          <a:effectLst/>
                        </a:rPr>
                        <a:t>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200">
                          <a:effectLst/>
                        </a:rPr>
                        <a:t>Otomatik yükleme, boşaltmalı-besleme hatlı tezgahlarda (m</a:t>
                      </a:r>
                      <a:r>
                        <a:rPr lang="tr-TR" sz="1200" baseline="30000">
                          <a:effectLst/>
                        </a:rPr>
                        <a:t>2</a:t>
                      </a:r>
                      <a:r>
                        <a:rPr lang="tr-TR" sz="1200">
                          <a:effectLst/>
                        </a:rPr>
                        <a:t>/saat)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200" dirty="0">
                          <a:effectLst/>
                        </a:rPr>
                        <a:t>CNC ahşap levha </a:t>
                      </a:r>
                      <a:r>
                        <a:rPr lang="tr-TR" sz="1200" dirty="0" err="1">
                          <a:effectLst/>
                        </a:rPr>
                        <a:t>ebatlama</a:t>
                      </a:r>
                      <a:r>
                        <a:rPr lang="tr-TR" sz="1200" dirty="0">
                          <a:effectLst/>
                        </a:rPr>
                        <a:t> makinası	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200">
                          <a:effectLst/>
                        </a:rPr>
                        <a:t>150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200">
                          <a:effectLst/>
                        </a:rPr>
                        <a:t>200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200" dirty="0">
                          <a:effectLst/>
                        </a:rPr>
                        <a:t>Yatay levha </a:t>
                      </a:r>
                      <a:r>
                        <a:rPr lang="tr-TR" sz="1200" dirty="0" err="1">
                          <a:effectLst/>
                        </a:rPr>
                        <a:t>ebatlama</a:t>
                      </a:r>
                      <a:r>
                        <a:rPr lang="tr-TR" sz="1200" dirty="0">
                          <a:effectLst/>
                        </a:rPr>
                        <a:t> makinası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200">
                          <a:effectLst/>
                        </a:rPr>
                        <a:t>50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200">
                          <a:effectLst/>
                        </a:rPr>
                        <a:t>75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200" dirty="0">
                          <a:effectLst/>
                        </a:rPr>
                        <a:t>Dikey levha </a:t>
                      </a:r>
                      <a:r>
                        <a:rPr lang="tr-TR" sz="1200" dirty="0" err="1">
                          <a:effectLst/>
                        </a:rPr>
                        <a:t>ebatlama</a:t>
                      </a:r>
                      <a:r>
                        <a:rPr lang="tr-TR" sz="1200" dirty="0">
                          <a:effectLst/>
                        </a:rPr>
                        <a:t> makinası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200">
                          <a:effectLst/>
                        </a:rPr>
                        <a:t>30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200">
                          <a:effectLst/>
                        </a:rPr>
                        <a:t>50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200" dirty="0" err="1">
                          <a:effectLst/>
                        </a:rPr>
                        <a:t>Çizicili</a:t>
                      </a:r>
                      <a:r>
                        <a:rPr lang="tr-TR" sz="1200" dirty="0">
                          <a:effectLst/>
                        </a:rPr>
                        <a:t> yatar daire testere makinası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200" dirty="0">
                          <a:effectLst/>
                        </a:rPr>
                        <a:t>10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200">
                          <a:effectLst/>
                        </a:rPr>
                        <a:t>15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200">
                          <a:effectLst/>
                        </a:rPr>
                        <a:t>CNC ahşap levha işleme freze tezgahı (Ahşap levha ebatlama özelliği de olan ve tabla ebadı standart ahşap levha ebadından büyük olan makinalar için dikkate alınır)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200" dirty="0">
                          <a:effectLst/>
                        </a:rPr>
                        <a:t>30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200" dirty="0">
                          <a:effectLst/>
                        </a:rPr>
                        <a:t>50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200">
                          <a:effectLst/>
                        </a:rPr>
                        <a:t>Diğer makinalar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tr-TR" sz="1200" dirty="0" err="1">
                          <a:effectLst/>
                        </a:rPr>
                        <a:t>Kronometrajla</a:t>
                      </a:r>
                      <a:r>
                        <a:rPr lang="tr-TR" sz="1200" dirty="0">
                          <a:effectLst/>
                        </a:rPr>
                        <a:t> belirlenir.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Dikdörtgen 9"/>
          <p:cNvSpPr/>
          <p:nvPr/>
        </p:nvSpPr>
        <p:spPr>
          <a:xfrm>
            <a:off x="6300192" y="4581128"/>
            <a:ext cx="26997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FF00"/>
                </a:solidFill>
              </a:rPr>
              <a:t>Örnek:  </a:t>
            </a:r>
            <a:r>
              <a:rPr lang="tr-TR" b="1" dirty="0">
                <a:solidFill>
                  <a:prstClr val="white"/>
                </a:solidFill>
              </a:rPr>
              <a:t>Bir adet CNC ahşap levha </a:t>
            </a:r>
            <a:r>
              <a:rPr lang="tr-TR" b="1" dirty="0" err="1">
                <a:solidFill>
                  <a:prstClr val="white"/>
                </a:solidFill>
              </a:rPr>
              <a:t>ebatlama</a:t>
            </a:r>
            <a:r>
              <a:rPr lang="tr-TR" b="1" dirty="0">
                <a:solidFill>
                  <a:prstClr val="white"/>
                </a:solidFill>
              </a:rPr>
              <a:t> makinasının </a:t>
            </a:r>
            <a:r>
              <a:rPr lang="tr-TR" b="1" dirty="0" err="1">
                <a:solidFill>
                  <a:prstClr val="white"/>
                </a:solidFill>
              </a:rPr>
              <a:t>ebatlama</a:t>
            </a:r>
            <a:r>
              <a:rPr lang="tr-TR" b="1" dirty="0">
                <a:solidFill>
                  <a:prstClr val="white"/>
                </a:solidFill>
              </a:rPr>
              <a:t> kapasitesi</a:t>
            </a:r>
          </a:p>
          <a:p>
            <a:r>
              <a:rPr lang="tr-TR" b="1" dirty="0">
                <a:solidFill>
                  <a:prstClr val="white"/>
                </a:solidFill>
              </a:rPr>
              <a:t>150 x 8 x 300 = 360.000 m</a:t>
            </a:r>
            <a:r>
              <a:rPr lang="tr-TR" b="1" baseline="30000" dirty="0">
                <a:solidFill>
                  <a:prstClr val="white"/>
                </a:solidFill>
              </a:rPr>
              <a:t>2</a:t>
            </a:r>
            <a:r>
              <a:rPr lang="tr-TR" b="1" dirty="0">
                <a:solidFill>
                  <a:prstClr val="white"/>
                </a:solidFill>
              </a:rPr>
              <a:t>/yıl</a:t>
            </a:r>
          </a:p>
        </p:txBody>
      </p:sp>
    </p:spTree>
    <p:extLst>
      <p:ext uri="{BB962C8B-B14F-4D97-AF65-F5344CB8AC3E}">
        <p14:creationId xmlns:p14="http://schemas.microsoft.com/office/powerpoint/2010/main" val="101663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4 Resim" descr="tobb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ikdörtgen 1"/>
          <p:cNvSpPr/>
          <p:nvPr/>
        </p:nvSpPr>
        <p:spPr>
          <a:xfrm>
            <a:off x="611560" y="1554365"/>
            <a:ext cx="19804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rgbClr val="FFFF00"/>
                </a:solidFill>
              </a:rPr>
              <a:t>İşgücü ihtiyacı</a:t>
            </a:r>
            <a:endParaRPr lang="tr-TR" sz="2400" dirty="0">
              <a:solidFill>
                <a:srgbClr val="FFFF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643123" y="2250029"/>
            <a:ext cx="2029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err="1" smtClean="0">
                <a:solidFill>
                  <a:prstClr val="white"/>
                </a:solidFill>
              </a:rPr>
              <a:t>K</a:t>
            </a:r>
            <a:r>
              <a:rPr lang="tr-TR" b="1" baseline="-25000" dirty="0" err="1" smtClean="0">
                <a:solidFill>
                  <a:prstClr val="white"/>
                </a:solidFill>
              </a:rPr>
              <a:t>ig</a:t>
            </a:r>
            <a:r>
              <a:rPr lang="tr-TR" b="1" dirty="0" smtClean="0">
                <a:solidFill>
                  <a:prstClr val="white"/>
                </a:solidFill>
              </a:rPr>
              <a:t>= </a:t>
            </a:r>
            <a:r>
              <a:rPr lang="tr-TR" b="1" dirty="0">
                <a:solidFill>
                  <a:prstClr val="white"/>
                </a:solidFill>
              </a:rPr>
              <a:t>B x N x 8 x 300 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000519"/>
              </p:ext>
            </p:extLst>
          </p:nvPr>
        </p:nvGraphicFramePr>
        <p:xfrm>
          <a:off x="625010" y="3068960"/>
          <a:ext cx="7920879" cy="3084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57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1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1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9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İşletmenin makina ve tezgah parkının yapısı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B (en az) (m</a:t>
                      </a:r>
                      <a:r>
                        <a:rPr lang="tr-TR" sz="1600" baseline="30000">
                          <a:effectLst/>
                        </a:rPr>
                        <a:t>2</a:t>
                      </a:r>
                      <a:r>
                        <a:rPr lang="tr-TR" sz="1600">
                          <a:effectLst/>
                        </a:rPr>
                        <a:t>/adam.saat)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B (en fazla) (m</a:t>
                      </a:r>
                      <a:r>
                        <a:rPr lang="tr-TR" sz="1600" baseline="30000">
                          <a:effectLst/>
                        </a:rPr>
                        <a:t>2</a:t>
                      </a:r>
                      <a:r>
                        <a:rPr lang="tr-TR" sz="1600">
                          <a:effectLst/>
                        </a:rPr>
                        <a:t>/adam.saat)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Klasik makinalardan oluşan işletmelerde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2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Kısmen klasik ve kısmen gelişmiş (CNC ve NC) makinalarla donatılmış işletmelerde 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3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5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Gelişmiş makinalarla (CNC ve NC) donatılmış işletmelerde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5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10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Gelişmiş makinalarla (CNC ve NC), sadece ahşap levha </a:t>
                      </a:r>
                      <a:r>
                        <a:rPr lang="tr-TR" sz="1600" dirty="0" err="1">
                          <a:effectLst/>
                        </a:rPr>
                        <a:t>ebatlama</a:t>
                      </a:r>
                      <a:r>
                        <a:rPr lang="tr-TR" sz="1600" dirty="0">
                          <a:effectLst/>
                        </a:rPr>
                        <a:t>, kenar bantlama, delik delme işlemleri ile yarı ürünler yapmak için donatılmış işletmelerde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10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20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Diğer makinalar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</a:rPr>
                        <a:t>Kronometrajla</a:t>
                      </a:r>
                      <a:r>
                        <a:rPr lang="tr-TR" sz="1600" dirty="0">
                          <a:effectLst/>
                        </a:rPr>
                        <a:t> belirlenir.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971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4 Resim" descr="tobb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ikdörtgen 6"/>
          <p:cNvSpPr/>
          <p:nvPr/>
        </p:nvSpPr>
        <p:spPr>
          <a:xfrm>
            <a:off x="399640" y="1988840"/>
            <a:ext cx="82809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solidFill>
                  <a:srgbClr val="FFFF00"/>
                </a:solidFill>
              </a:rPr>
              <a:t>Örnek:</a:t>
            </a:r>
            <a:r>
              <a:rPr lang="tr-TR" sz="2800" dirty="0">
                <a:solidFill>
                  <a:prstClr val="black"/>
                </a:solidFill>
              </a:rPr>
              <a:t> </a:t>
            </a:r>
            <a:r>
              <a:rPr lang="tr-TR" sz="2800" b="1" dirty="0">
                <a:solidFill>
                  <a:prstClr val="white"/>
                </a:solidFill>
              </a:rPr>
              <a:t>Bir işletmenin ahşap levha esaslı ürünler için makina ve tezgah parkına göre hesaplanan yıllık ahşap levha işleme kapasitesi 200.000 m</a:t>
            </a:r>
            <a:r>
              <a:rPr lang="tr-TR" sz="2800" b="1" baseline="30000" dirty="0">
                <a:solidFill>
                  <a:prstClr val="white"/>
                </a:solidFill>
              </a:rPr>
              <a:t>2</a:t>
            </a:r>
            <a:r>
              <a:rPr lang="tr-TR" sz="2800" b="1" dirty="0">
                <a:solidFill>
                  <a:prstClr val="white"/>
                </a:solidFill>
              </a:rPr>
              <a:t>/yıl, eleman sayısı 15, 1 </a:t>
            </a:r>
            <a:r>
              <a:rPr lang="tr-TR" sz="2800" b="1" dirty="0" err="1">
                <a:solidFill>
                  <a:prstClr val="white"/>
                </a:solidFill>
              </a:rPr>
              <a:t>adam.saat</a:t>
            </a:r>
            <a:r>
              <a:rPr lang="tr-TR" sz="2800" b="1" dirty="0">
                <a:solidFill>
                  <a:prstClr val="white"/>
                </a:solidFill>
              </a:rPr>
              <a:t> işçiliğe tekabül eden ahşap levha işleme kapasitesi 4 m</a:t>
            </a:r>
            <a:r>
              <a:rPr lang="tr-TR" sz="2800" b="1" baseline="30000" dirty="0">
                <a:solidFill>
                  <a:prstClr val="white"/>
                </a:solidFill>
              </a:rPr>
              <a:t>2</a:t>
            </a:r>
            <a:r>
              <a:rPr lang="tr-TR" sz="2800" b="1" dirty="0">
                <a:solidFill>
                  <a:prstClr val="white"/>
                </a:solidFill>
              </a:rPr>
              <a:t>/</a:t>
            </a:r>
            <a:r>
              <a:rPr lang="tr-TR" sz="2800" b="1" dirty="0" err="1">
                <a:solidFill>
                  <a:prstClr val="white"/>
                </a:solidFill>
              </a:rPr>
              <a:t>adam.saat</a:t>
            </a:r>
            <a:r>
              <a:rPr lang="tr-TR" sz="2800" b="1" dirty="0">
                <a:solidFill>
                  <a:prstClr val="white"/>
                </a:solidFill>
              </a:rPr>
              <a:t>, iş gücüne bağlı üretim kapasitesi</a:t>
            </a:r>
            <a:r>
              <a:rPr lang="tr-TR" sz="2800" b="1" dirty="0" smtClean="0">
                <a:solidFill>
                  <a:prstClr val="white"/>
                </a:solidFill>
              </a:rPr>
              <a:t>:</a:t>
            </a:r>
          </a:p>
          <a:p>
            <a:endParaRPr lang="tr-TR" sz="2800" b="1" dirty="0">
              <a:solidFill>
                <a:prstClr val="white"/>
              </a:solidFill>
            </a:endParaRPr>
          </a:p>
          <a:p>
            <a:r>
              <a:rPr lang="tr-TR" sz="2800" b="1" dirty="0">
                <a:solidFill>
                  <a:prstClr val="white"/>
                </a:solidFill>
              </a:rPr>
              <a:t>4 x 15 x 8 x 300 = 144.000 m</a:t>
            </a:r>
            <a:r>
              <a:rPr lang="tr-TR" sz="2800" b="1" baseline="30000" dirty="0">
                <a:solidFill>
                  <a:prstClr val="white"/>
                </a:solidFill>
              </a:rPr>
              <a:t>2</a:t>
            </a:r>
            <a:r>
              <a:rPr lang="tr-TR" sz="2800" b="1" dirty="0">
                <a:solidFill>
                  <a:prstClr val="white"/>
                </a:solidFill>
              </a:rPr>
              <a:t>/yıl</a:t>
            </a:r>
          </a:p>
        </p:txBody>
      </p:sp>
    </p:spTree>
    <p:extLst>
      <p:ext uri="{BB962C8B-B14F-4D97-AF65-F5344CB8AC3E}">
        <p14:creationId xmlns:p14="http://schemas.microsoft.com/office/powerpoint/2010/main" val="105084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</TotalTime>
  <Words>1199</Words>
  <Application>Microsoft Office PowerPoint</Application>
  <PresentationFormat>Ekran Gösterisi (4:3)</PresentationFormat>
  <Paragraphs>448</Paragraphs>
  <Slides>17</Slides>
  <Notes>17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17</vt:i4>
      </vt:variant>
    </vt:vector>
  </HeadingPairs>
  <TitlesOfParts>
    <vt:vector size="26" baseType="lpstr">
      <vt:lpstr>Arial</vt:lpstr>
      <vt:lpstr>Arial Black</vt:lpstr>
      <vt:lpstr>Arial Tur</vt:lpstr>
      <vt:lpstr>Berlin Sans FB Demi</vt:lpstr>
      <vt:lpstr>Calibri</vt:lpstr>
      <vt:lpstr>Times New Roman</vt:lpstr>
      <vt:lpstr>Wingdings</vt:lpstr>
      <vt:lpstr>1_Ofis Teması</vt:lpstr>
      <vt:lpstr>2_Ofis Teması</vt:lpstr>
      <vt:lpstr>Kereste ve Mobilya  Kriterleri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Reel Sektör Araştırma Geliştirme ve Uygulama Daire Başkanlığı</dc:title>
  <dc:creator>tobb</dc:creator>
  <cp:lastModifiedBy>LEVENT GÜRLER</cp:lastModifiedBy>
  <cp:revision>36</cp:revision>
  <cp:lastPrinted>2014-12-09T08:03:03Z</cp:lastPrinted>
  <dcterms:created xsi:type="dcterms:W3CDTF">2014-12-03T15:36:12Z</dcterms:created>
  <dcterms:modified xsi:type="dcterms:W3CDTF">2018-07-20T07:56:01Z</dcterms:modified>
</cp:coreProperties>
</file>